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handoutMasterIdLst>
    <p:handoutMasterId r:id="rId34"/>
  </p:handoutMasterIdLst>
  <p:sldIdLst>
    <p:sldId id="256" r:id="rId5"/>
    <p:sldId id="350" r:id="rId6"/>
    <p:sldId id="413" r:id="rId7"/>
    <p:sldId id="467" r:id="rId8"/>
    <p:sldId id="460" r:id="rId9"/>
    <p:sldId id="419" r:id="rId10"/>
    <p:sldId id="464" r:id="rId11"/>
    <p:sldId id="417" r:id="rId12"/>
    <p:sldId id="415" r:id="rId13"/>
    <p:sldId id="463" r:id="rId14"/>
    <p:sldId id="465" r:id="rId15"/>
    <p:sldId id="439" r:id="rId16"/>
    <p:sldId id="461" r:id="rId17"/>
    <p:sldId id="462" r:id="rId18"/>
    <p:sldId id="455" r:id="rId19"/>
    <p:sldId id="440" r:id="rId20"/>
    <p:sldId id="437" r:id="rId21"/>
    <p:sldId id="441" r:id="rId22"/>
    <p:sldId id="459" r:id="rId23"/>
    <p:sldId id="421" r:id="rId24"/>
    <p:sldId id="443" r:id="rId25"/>
    <p:sldId id="457" r:id="rId26"/>
    <p:sldId id="444" r:id="rId27"/>
    <p:sldId id="449" r:id="rId28"/>
    <p:sldId id="448" r:id="rId29"/>
    <p:sldId id="452" r:id="rId30"/>
    <p:sldId id="438" r:id="rId31"/>
    <p:sldId id="458"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5184" userDrawn="1">
          <p15:clr>
            <a:srgbClr val="A4A3A4"/>
          </p15:clr>
        </p15:guide>
        <p15:guide id="3" pos="576" userDrawn="1">
          <p15:clr>
            <a:srgbClr val="A4A3A4"/>
          </p15:clr>
        </p15:guide>
        <p15:guide id="4" pos="2880" userDrawn="1">
          <p15:clr>
            <a:srgbClr val="A4A3A4"/>
          </p15:clr>
        </p15:guide>
        <p15:guide id="5" orient="horz" pos="2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6893"/>
    <a:srgbClr val="336699"/>
    <a:srgbClr val="0066CC"/>
    <a:srgbClr val="005B82"/>
    <a:srgbClr val="145572"/>
    <a:srgbClr val="85888B"/>
    <a:srgbClr val="FA3232"/>
    <a:srgbClr val="777777"/>
    <a:srgbClr val="99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86423" autoAdjust="0"/>
  </p:normalViewPr>
  <p:slideViewPr>
    <p:cSldViewPr showGuides="1">
      <p:cViewPr varScale="1">
        <p:scale>
          <a:sx n="102" d="100"/>
          <a:sy n="102" d="100"/>
        </p:scale>
        <p:origin x="936" y="176"/>
      </p:cViewPr>
      <p:guideLst>
        <p:guide orient="horz" pos="3600"/>
        <p:guide pos="5184"/>
        <p:guide pos="576"/>
        <p:guide pos="2880"/>
        <p:guide orient="horz" pos="2160"/>
      </p:guideLst>
    </p:cSldViewPr>
  </p:slideViewPr>
  <p:outlineViewPr>
    <p:cViewPr>
      <p:scale>
        <a:sx n="33" d="100"/>
        <a:sy n="33" d="100"/>
      </p:scale>
      <p:origin x="0" y="-584"/>
    </p:cViewPr>
  </p:outlineViewPr>
  <p:notesTextViewPr>
    <p:cViewPr>
      <p:scale>
        <a:sx n="3" d="2"/>
        <a:sy n="3" d="2"/>
      </p:scale>
      <p:origin x="0" y="0"/>
    </p:cViewPr>
  </p:notesTextViewPr>
  <p:sorterViewPr>
    <p:cViewPr>
      <p:scale>
        <a:sx n="43" d="100"/>
        <a:sy n="43" d="100"/>
      </p:scale>
      <p:origin x="0" y="0"/>
    </p:cViewPr>
  </p:sorterViewPr>
  <p:notesViewPr>
    <p:cSldViewPr showGuides="1">
      <p:cViewPr varScale="1">
        <p:scale>
          <a:sx n="50" d="100"/>
          <a:sy n="50" d="100"/>
        </p:scale>
        <p:origin x="-286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D95C9-35CF-4129-9A99-EBE690FD46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5A5933-7EFD-4CFF-8BEB-C2F20C049640}">
      <dgm:prSet phldrT="[Text]" custT="1"/>
      <dgm:spPr>
        <a:solidFill>
          <a:srgbClr val="145572"/>
        </a:solidFill>
      </dgm:spPr>
      <dgm:t>
        <a:bodyPr/>
        <a:lstStyle/>
        <a:p>
          <a:pPr>
            <a:buNone/>
          </a:pPr>
          <a:r>
            <a:rPr lang="en-US" sz="2000" dirty="0">
              <a:solidFill>
                <a:schemeClr val="bg1"/>
              </a:solidFill>
              <a:latin typeface="Helvetica" panose="020B0604020202020204" pitchFamily="34" charset="0"/>
              <a:cs typeface="Helvetica" panose="020B0604020202020204" pitchFamily="34" charset="0"/>
            </a:rPr>
            <a:t>Certified for a minimum of 5 years as of July 1, 2024</a:t>
          </a:r>
        </a:p>
      </dgm:t>
    </dgm:pt>
    <dgm:pt modelId="{55721283-F0FF-4A5F-BCBD-6BDE6E4449E4}" type="parTrans" cxnId="{C3B23609-90E6-4B85-A776-BD38AE19F28B}">
      <dgm:prSet/>
      <dgm:spPr/>
      <dgm:t>
        <a:bodyPr/>
        <a:lstStyle/>
        <a:p>
          <a:endParaRPr lang="en-US"/>
        </a:p>
      </dgm:t>
    </dgm:pt>
    <dgm:pt modelId="{6CFB0F2D-081F-435D-AF44-EA3E40732E14}" type="sibTrans" cxnId="{C3B23609-90E6-4B85-A776-BD38AE19F28B}">
      <dgm:prSet/>
      <dgm:spPr/>
      <dgm:t>
        <a:bodyPr/>
        <a:lstStyle/>
        <a:p>
          <a:endParaRPr lang="en-US"/>
        </a:p>
      </dgm:t>
    </dgm:pt>
    <dgm:pt modelId="{F32D6CBE-B19A-4724-B8A4-0B12D73D1A70}">
      <dgm:prSet custT="1"/>
      <dgm:spPr>
        <a:solidFill>
          <a:srgbClr val="145572"/>
        </a:solidFill>
      </dgm:spPr>
      <dgm:t>
        <a:bodyPr/>
        <a:lstStyle/>
        <a:p>
          <a:r>
            <a:rPr lang="en-US" sz="2000" dirty="0">
              <a:solidFill>
                <a:schemeClr val="bg1"/>
              </a:solidFill>
              <a:latin typeface="Helvetica" panose="020B0604020202020204" pitchFamily="34" charset="0"/>
              <a:cs typeface="Helvetica" panose="020B0604020202020204" pitchFamily="34" charset="0"/>
            </a:rPr>
            <a:t>Licensed Architect for a minimum of 10 years as of July 1, 2024</a:t>
          </a:r>
        </a:p>
      </dgm:t>
    </dgm:pt>
    <dgm:pt modelId="{F45E4421-AC34-476D-B91A-603CBF503649}" type="parTrans" cxnId="{7130D209-A86D-4D6E-947D-A3DF033D0D27}">
      <dgm:prSet/>
      <dgm:spPr/>
      <dgm:t>
        <a:bodyPr/>
        <a:lstStyle/>
        <a:p>
          <a:endParaRPr lang="en-US"/>
        </a:p>
      </dgm:t>
    </dgm:pt>
    <dgm:pt modelId="{E5905BA6-4231-4535-BDB6-730C90919387}" type="sibTrans" cxnId="{7130D209-A86D-4D6E-947D-A3DF033D0D27}">
      <dgm:prSet/>
      <dgm:spPr/>
      <dgm:t>
        <a:bodyPr/>
        <a:lstStyle/>
        <a:p>
          <a:endParaRPr lang="en-US"/>
        </a:p>
      </dgm:t>
    </dgm:pt>
    <dgm:pt modelId="{8336563C-1509-4086-8238-569E85CA8F4D}">
      <dgm:prSet custT="1"/>
      <dgm:spPr>
        <a:solidFill>
          <a:srgbClr val="145572"/>
        </a:solidFill>
      </dgm:spPr>
      <dgm:t>
        <a:bodyPr/>
        <a:lstStyle/>
        <a:p>
          <a:r>
            <a:rPr lang="en-US" sz="2000" dirty="0">
              <a:solidFill>
                <a:schemeClr val="bg1"/>
              </a:solidFill>
              <a:latin typeface="Helvetica" panose="020B0604020202020204" pitchFamily="34" charset="0"/>
              <a:cs typeface="Helvetica" panose="020B0604020202020204" pitchFamily="34" charset="0"/>
            </a:rPr>
            <a:t>Show distinction in fulfilling one specific Category of Nomination over career</a:t>
          </a:r>
        </a:p>
      </dgm:t>
    </dgm:pt>
    <dgm:pt modelId="{2C1ABACD-AB51-4414-A62F-6D3E6620D8FB}" type="parTrans" cxnId="{919B5678-DC1F-4C3E-8907-1F5E47786CE8}">
      <dgm:prSet/>
      <dgm:spPr/>
      <dgm:t>
        <a:bodyPr/>
        <a:lstStyle/>
        <a:p>
          <a:endParaRPr lang="en-US"/>
        </a:p>
      </dgm:t>
    </dgm:pt>
    <dgm:pt modelId="{FD8DA266-F878-41EB-AAD1-DA68F49D8F7E}" type="sibTrans" cxnId="{919B5678-DC1F-4C3E-8907-1F5E47786CE8}">
      <dgm:prSet/>
      <dgm:spPr/>
      <dgm:t>
        <a:bodyPr/>
        <a:lstStyle/>
        <a:p>
          <a:endParaRPr lang="en-US"/>
        </a:p>
      </dgm:t>
    </dgm:pt>
    <dgm:pt modelId="{75DE2B63-F210-4888-A8FB-E72C422E30F6}" type="pres">
      <dgm:prSet presAssocID="{D4BD95C9-35CF-4129-9A99-EBE690FD46C9}" presName="diagram" presStyleCnt="0">
        <dgm:presLayoutVars>
          <dgm:dir/>
          <dgm:resizeHandles val="exact"/>
        </dgm:presLayoutVars>
      </dgm:prSet>
      <dgm:spPr/>
    </dgm:pt>
    <dgm:pt modelId="{90837E2A-2A3A-4B77-BBAF-A6D0D87F9AB0}" type="pres">
      <dgm:prSet presAssocID="{EA5A5933-7EFD-4CFF-8BEB-C2F20C049640}" presName="node" presStyleLbl="node1" presStyleIdx="0" presStyleCnt="3">
        <dgm:presLayoutVars>
          <dgm:bulletEnabled val="1"/>
        </dgm:presLayoutVars>
      </dgm:prSet>
      <dgm:spPr/>
    </dgm:pt>
    <dgm:pt modelId="{8F0203B5-B040-426B-A260-A255FF13D15F}" type="pres">
      <dgm:prSet presAssocID="{6CFB0F2D-081F-435D-AF44-EA3E40732E14}" presName="sibTrans" presStyleCnt="0"/>
      <dgm:spPr/>
    </dgm:pt>
    <dgm:pt modelId="{77935442-57FD-4C2E-9BD7-5BEA026462A4}" type="pres">
      <dgm:prSet presAssocID="{F32D6CBE-B19A-4724-B8A4-0B12D73D1A70}" presName="node" presStyleLbl="node1" presStyleIdx="1" presStyleCnt="3">
        <dgm:presLayoutVars>
          <dgm:bulletEnabled val="1"/>
        </dgm:presLayoutVars>
      </dgm:prSet>
      <dgm:spPr/>
    </dgm:pt>
    <dgm:pt modelId="{15F11B0E-F321-40BA-937D-D6812323F658}" type="pres">
      <dgm:prSet presAssocID="{E5905BA6-4231-4535-BDB6-730C90919387}" presName="sibTrans" presStyleCnt="0"/>
      <dgm:spPr/>
    </dgm:pt>
    <dgm:pt modelId="{CB5024B7-2738-461D-8038-1E9AEC1B1507}" type="pres">
      <dgm:prSet presAssocID="{8336563C-1509-4086-8238-569E85CA8F4D}" presName="node" presStyleLbl="node1" presStyleIdx="2" presStyleCnt="3">
        <dgm:presLayoutVars>
          <dgm:bulletEnabled val="1"/>
        </dgm:presLayoutVars>
      </dgm:prSet>
      <dgm:spPr/>
    </dgm:pt>
  </dgm:ptLst>
  <dgm:cxnLst>
    <dgm:cxn modelId="{2933A502-589B-4F7A-BF56-93940B80719D}" type="presOf" srcId="{8336563C-1509-4086-8238-569E85CA8F4D}" destId="{CB5024B7-2738-461D-8038-1E9AEC1B1507}" srcOrd="0" destOrd="0" presId="urn:microsoft.com/office/officeart/2005/8/layout/default"/>
    <dgm:cxn modelId="{C3B23609-90E6-4B85-A776-BD38AE19F28B}" srcId="{D4BD95C9-35CF-4129-9A99-EBE690FD46C9}" destId="{EA5A5933-7EFD-4CFF-8BEB-C2F20C049640}" srcOrd="0" destOrd="0" parTransId="{55721283-F0FF-4A5F-BCBD-6BDE6E4449E4}" sibTransId="{6CFB0F2D-081F-435D-AF44-EA3E40732E14}"/>
    <dgm:cxn modelId="{7130D209-A86D-4D6E-947D-A3DF033D0D27}" srcId="{D4BD95C9-35CF-4129-9A99-EBE690FD46C9}" destId="{F32D6CBE-B19A-4724-B8A4-0B12D73D1A70}" srcOrd="1" destOrd="0" parTransId="{F45E4421-AC34-476D-B91A-603CBF503649}" sibTransId="{E5905BA6-4231-4535-BDB6-730C90919387}"/>
    <dgm:cxn modelId="{8F05475E-A7E2-4C55-B12B-6ED67586E261}" type="presOf" srcId="{F32D6CBE-B19A-4724-B8A4-0B12D73D1A70}" destId="{77935442-57FD-4C2E-9BD7-5BEA026462A4}" srcOrd="0" destOrd="0" presId="urn:microsoft.com/office/officeart/2005/8/layout/default"/>
    <dgm:cxn modelId="{919B5678-DC1F-4C3E-8907-1F5E47786CE8}" srcId="{D4BD95C9-35CF-4129-9A99-EBE690FD46C9}" destId="{8336563C-1509-4086-8238-569E85CA8F4D}" srcOrd="2" destOrd="0" parTransId="{2C1ABACD-AB51-4414-A62F-6D3E6620D8FB}" sibTransId="{FD8DA266-F878-41EB-AAD1-DA68F49D8F7E}"/>
    <dgm:cxn modelId="{5F8915C4-5C03-4DAB-A6DD-375BE4D51C9E}" type="presOf" srcId="{D4BD95C9-35CF-4129-9A99-EBE690FD46C9}" destId="{75DE2B63-F210-4888-A8FB-E72C422E30F6}" srcOrd="0" destOrd="0" presId="urn:microsoft.com/office/officeart/2005/8/layout/default"/>
    <dgm:cxn modelId="{85A3D4E5-9FAF-4882-B20E-779328920767}" type="presOf" srcId="{EA5A5933-7EFD-4CFF-8BEB-C2F20C049640}" destId="{90837E2A-2A3A-4B77-BBAF-A6D0D87F9AB0}" srcOrd="0" destOrd="0" presId="urn:microsoft.com/office/officeart/2005/8/layout/default"/>
    <dgm:cxn modelId="{3B38DEFE-FBAE-4079-A3BD-113B0E2B9341}" type="presParOf" srcId="{75DE2B63-F210-4888-A8FB-E72C422E30F6}" destId="{90837E2A-2A3A-4B77-BBAF-A6D0D87F9AB0}" srcOrd="0" destOrd="0" presId="urn:microsoft.com/office/officeart/2005/8/layout/default"/>
    <dgm:cxn modelId="{DC0C68F4-9521-4F02-ADAE-27BD5773A792}" type="presParOf" srcId="{75DE2B63-F210-4888-A8FB-E72C422E30F6}" destId="{8F0203B5-B040-426B-A260-A255FF13D15F}" srcOrd="1" destOrd="0" presId="urn:microsoft.com/office/officeart/2005/8/layout/default"/>
    <dgm:cxn modelId="{99D9DC52-C191-45C8-9C68-ABE40D3B534D}" type="presParOf" srcId="{75DE2B63-F210-4888-A8FB-E72C422E30F6}" destId="{77935442-57FD-4C2E-9BD7-5BEA026462A4}" srcOrd="2" destOrd="0" presId="urn:microsoft.com/office/officeart/2005/8/layout/default"/>
    <dgm:cxn modelId="{DB7971FE-6C9E-4C07-AA26-F121B2BA596F}" type="presParOf" srcId="{75DE2B63-F210-4888-A8FB-E72C422E30F6}" destId="{15F11B0E-F321-40BA-937D-D6812323F658}" srcOrd="3" destOrd="0" presId="urn:microsoft.com/office/officeart/2005/8/layout/default"/>
    <dgm:cxn modelId="{E79F9C2E-8284-4507-888C-9AC509DD120B}" type="presParOf" srcId="{75DE2B63-F210-4888-A8FB-E72C422E30F6}" destId="{CB5024B7-2738-461D-8038-1E9AEC1B15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D95C9-35CF-4129-9A99-EBE690FD46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5A5933-7EFD-4CFF-8BEB-C2F20C049640}">
      <dgm:prSet phldrT="[Text]" custT="1"/>
      <dgm:spPr>
        <a:solidFill>
          <a:srgbClr val="145572"/>
        </a:solidFill>
      </dgm:spPr>
      <dgm:t>
        <a:bodyPr/>
        <a:lstStyle/>
        <a:p>
          <a:pPr algn="ctr">
            <a:buNone/>
          </a:pPr>
          <a:r>
            <a:rPr lang="en-US" sz="2000" dirty="0">
              <a:solidFill>
                <a:schemeClr val="bg1"/>
              </a:solidFill>
              <a:latin typeface="Helvetica" panose="020B0604020202020204" pitchFamily="34" charset="0"/>
              <a:cs typeface="Helvetica" panose="020B0604020202020204" pitchFamily="34" charset="0"/>
            </a:rPr>
            <a:t>If I was formulating a hypothesis (i.e. theory or premise) about my body of work, what would it be?</a:t>
          </a:r>
        </a:p>
      </dgm:t>
    </dgm:pt>
    <dgm:pt modelId="{55721283-F0FF-4A5F-BCBD-6BDE6E4449E4}" type="parTrans" cxnId="{C3B23609-90E6-4B85-A776-BD38AE19F28B}">
      <dgm:prSet/>
      <dgm:spPr/>
      <dgm:t>
        <a:bodyPr/>
        <a:lstStyle/>
        <a:p>
          <a:endParaRPr lang="en-US"/>
        </a:p>
      </dgm:t>
    </dgm:pt>
    <dgm:pt modelId="{6CFB0F2D-081F-435D-AF44-EA3E40732E14}" type="sibTrans" cxnId="{C3B23609-90E6-4B85-A776-BD38AE19F28B}">
      <dgm:prSet/>
      <dgm:spPr/>
      <dgm:t>
        <a:bodyPr/>
        <a:lstStyle/>
        <a:p>
          <a:endParaRPr lang="en-US"/>
        </a:p>
      </dgm:t>
    </dgm:pt>
    <dgm:pt modelId="{F32D6CBE-B19A-4724-B8A4-0B12D73D1A70}">
      <dgm:prSet custT="1"/>
      <dgm:spPr>
        <a:solidFill>
          <a:srgbClr val="145572"/>
        </a:solidFill>
      </dgm:spPr>
      <dgm:t>
        <a:bodyPr/>
        <a:lstStyle/>
        <a:p>
          <a:pPr algn="ctr"/>
          <a:r>
            <a:rPr lang="en-US" sz="2000" dirty="0">
              <a:solidFill>
                <a:schemeClr val="bg1"/>
              </a:solidFill>
              <a:latin typeface="Helvetica" panose="020B0604020202020204" pitchFamily="34" charset="0"/>
              <a:cs typeface="Helvetica" panose="020B0604020202020204" pitchFamily="34" charset="0"/>
            </a:rPr>
            <a:t>Can you define who/how/where you have had impact or influence?</a:t>
          </a:r>
        </a:p>
        <a:p>
          <a:pPr algn="ctr"/>
          <a:r>
            <a:rPr lang="en-US" sz="2000" dirty="0">
              <a:solidFill>
                <a:schemeClr val="bg1"/>
              </a:solidFill>
              <a:latin typeface="Helvetica" panose="020B0604020202020204" pitchFamily="34" charset="0"/>
              <a:cs typeface="Helvetica" panose="020B0604020202020204" pitchFamily="34" charset="0"/>
            </a:rPr>
            <a:t>Data, information, publications, statistics </a:t>
          </a:r>
        </a:p>
      </dgm:t>
    </dgm:pt>
    <dgm:pt modelId="{F45E4421-AC34-476D-B91A-603CBF503649}" type="parTrans" cxnId="{7130D209-A86D-4D6E-947D-A3DF033D0D27}">
      <dgm:prSet/>
      <dgm:spPr/>
      <dgm:t>
        <a:bodyPr/>
        <a:lstStyle/>
        <a:p>
          <a:endParaRPr lang="en-US"/>
        </a:p>
      </dgm:t>
    </dgm:pt>
    <dgm:pt modelId="{E5905BA6-4231-4535-BDB6-730C90919387}" type="sibTrans" cxnId="{7130D209-A86D-4D6E-947D-A3DF033D0D27}">
      <dgm:prSet/>
      <dgm:spPr/>
      <dgm:t>
        <a:bodyPr/>
        <a:lstStyle/>
        <a:p>
          <a:endParaRPr lang="en-US"/>
        </a:p>
      </dgm:t>
    </dgm:pt>
    <dgm:pt modelId="{8336563C-1509-4086-8238-569E85CA8F4D}">
      <dgm:prSet custT="1"/>
      <dgm:spPr>
        <a:solidFill>
          <a:srgbClr val="145572"/>
        </a:solidFill>
      </dgm:spPr>
      <dgm:t>
        <a:bodyPr/>
        <a:lstStyle/>
        <a:p>
          <a:pPr algn="ctr"/>
          <a:r>
            <a:rPr lang="en-US" sz="2000" dirty="0">
              <a:solidFill>
                <a:schemeClr val="bg1"/>
              </a:solidFill>
              <a:latin typeface="Helvetica" panose="020B0604020202020204" pitchFamily="34" charset="0"/>
              <a:cs typeface="Helvetica" panose="020B0604020202020204" pitchFamily="34" charset="0"/>
            </a:rPr>
            <a:t>What is a consistent succinct theme as to why I am selected to participate on a healthcare team?</a:t>
          </a:r>
        </a:p>
      </dgm:t>
    </dgm:pt>
    <dgm:pt modelId="{2C1ABACD-AB51-4414-A62F-6D3E6620D8FB}" type="parTrans" cxnId="{919B5678-DC1F-4C3E-8907-1F5E47786CE8}">
      <dgm:prSet/>
      <dgm:spPr/>
      <dgm:t>
        <a:bodyPr/>
        <a:lstStyle/>
        <a:p>
          <a:endParaRPr lang="en-US"/>
        </a:p>
      </dgm:t>
    </dgm:pt>
    <dgm:pt modelId="{FD8DA266-F878-41EB-AAD1-DA68F49D8F7E}" type="sibTrans" cxnId="{919B5678-DC1F-4C3E-8907-1F5E47786CE8}">
      <dgm:prSet/>
      <dgm:spPr/>
      <dgm:t>
        <a:bodyPr/>
        <a:lstStyle/>
        <a:p>
          <a:endParaRPr lang="en-US"/>
        </a:p>
      </dgm:t>
    </dgm:pt>
    <dgm:pt modelId="{78158E00-CB57-4EC2-B711-49A4F59EACF5}">
      <dgm:prSet custT="1"/>
      <dgm:spPr>
        <a:solidFill>
          <a:srgbClr val="145572"/>
        </a:solidFill>
      </dgm:spPr>
      <dgm:t>
        <a:bodyPr/>
        <a:lstStyle/>
        <a:p>
          <a:pPr algn="ctr"/>
          <a:r>
            <a:rPr lang="en-US" sz="2000" dirty="0">
              <a:solidFill>
                <a:schemeClr val="bg1"/>
              </a:solidFill>
              <a:latin typeface="Helvetica" panose="020B0604020202020204" pitchFamily="34" charset="0"/>
              <a:cs typeface="Helvetica" panose="020B0604020202020204" pitchFamily="34" charset="0"/>
            </a:rPr>
            <a:t>What unique healthcare problem(s) was I hired to solve?</a:t>
          </a:r>
        </a:p>
      </dgm:t>
    </dgm:pt>
    <dgm:pt modelId="{D0F0D017-6DA9-40D8-B283-1F6CCCCF29B9}" type="parTrans" cxnId="{3CB2AE7F-23DF-499B-B5C1-E91583284129}">
      <dgm:prSet/>
      <dgm:spPr/>
      <dgm:t>
        <a:bodyPr/>
        <a:lstStyle/>
        <a:p>
          <a:endParaRPr lang="en-US"/>
        </a:p>
      </dgm:t>
    </dgm:pt>
    <dgm:pt modelId="{B761C432-B818-4131-B334-629087169A49}" type="sibTrans" cxnId="{3CB2AE7F-23DF-499B-B5C1-E91583284129}">
      <dgm:prSet/>
      <dgm:spPr/>
      <dgm:t>
        <a:bodyPr/>
        <a:lstStyle/>
        <a:p>
          <a:endParaRPr lang="en-US"/>
        </a:p>
      </dgm:t>
    </dgm:pt>
    <dgm:pt modelId="{75DE2B63-F210-4888-A8FB-E72C422E30F6}" type="pres">
      <dgm:prSet presAssocID="{D4BD95C9-35CF-4129-9A99-EBE690FD46C9}" presName="diagram" presStyleCnt="0">
        <dgm:presLayoutVars>
          <dgm:dir/>
          <dgm:resizeHandles val="exact"/>
        </dgm:presLayoutVars>
      </dgm:prSet>
      <dgm:spPr/>
    </dgm:pt>
    <dgm:pt modelId="{90837E2A-2A3A-4B77-BBAF-A6D0D87F9AB0}" type="pres">
      <dgm:prSet presAssocID="{EA5A5933-7EFD-4CFF-8BEB-C2F20C049640}" presName="node" presStyleLbl="node1" presStyleIdx="0" presStyleCnt="4" custScaleX="190796" custScaleY="80789" custLinFactNeighborX="90784" custLinFactNeighborY="16284">
        <dgm:presLayoutVars>
          <dgm:bulletEnabled val="1"/>
        </dgm:presLayoutVars>
      </dgm:prSet>
      <dgm:spPr/>
    </dgm:pt>
    <dgm:pt modelId="{8F0203B5-B040-426B-A260-A255FF13D15F}" type="pres">
      <dgm:prSet presAssocID="{6CFB0F2D-081F-435D-AF44-EA3E40732E14}" presName="sibTrans" presStyleCnt="0"/>
      <dgm:spPr/>
    </dgm:pt>
    <dgm:pt modelId="{77935442-57FD-4C2E-9BD7-5BEA026462A4}" type="pres">
      <dgm:prSet presAssocID="{F32D6CBE-B19A-4724-B8A4-0B12D73D1A70}" presName="node" presStyleLbl="node1" presStyleIdx="1" presStyleCnt="4" custScaleX="233699" custScaleY="87736" custLinFactY="73933" custLinFactNeighborX="45084" custLinFactNeighborY="100000">
        <dgm:presLayoutVars>
          <dgm:bulletEnabled val="1"/>
        </dgm:presLayoutVars>
      </dgm:prSet>
      <dgm:spPr/>
    </dgm:pt>
    <dgm:pt modelId="{15F11B0E-F321-40BA-937D-D6812323F658}" type="pres">
      <dgm:prSet presAssocID="{E5905BA6-4231-4535-BDB6-730C90919387}" presName="sibTrans" presStyleCnt="0"/>
      <dgm:spPr/>
    </dgm:pt>
    <dgm:pt modelId="{CB5024B7-2738-461D-8038-1E9AEC1B1507}" type="pres">
      <dgm:prSet presAssocID="{8336563C-1509-4086-8238-569E85CA8F4D}" presName="node" presStyleLbl="node1" presStyleIdx="2" presStyleCnt="4" custScaleX="183433" custScaleY="70601" custLinFactNeighborX="68928" custLinFactNeighborY="-93062">
        <dgm:presLayoutVars>
          <dgm:bulletEnabled val="1"/>
        </dgm:presLayoutVars>
      </dgm:prSet>
      <dgm:spPr/>
    </dgm:pt>
    <dgm:pt modelId="{FA0A408A-42BD-443F-B477-1513D829442A}" type="pres">
      <dgm:prSet presAssocID="{FD8DA266-F878-41EB-AAD1-DA68F49D8F7E}" presName="sibTrans" presStyleCnt="0"/>
      <dgm:spPr/>
    </dgm:pt>
    <dgm:pt modelId="{6BC52A00-ADDE-4D05-BF41-67BAD09B3F9E}" type="pres">
      <dgm:prSet presAssocID="{78158E00-CB57-4EC2-B711-49A4F59EACF5}" presName="node" presStyleLbl="node1" presStyleIdx="3" presStyleCnt="4" custScaleX="185533" custScaleY="64515" custLinFactNeighborX="81412" custLinFactNeighborY="-96611">
        <dgm:presLayoutVars>
          <dgm:bulletEnabled val="1"/>
        </dgm:presLayoutVars>
      </dgm:prSet>
      <dgm:spPr/>
    </dgm:pt>
  </dgm:ptLst>
  <dgm:cxnLst>
    <dgm:cxn modelId="{2933A502-589B-4F7A-BF56-93940B80719D}" type="presOf" srcId="{8336563C-1509-4086-8238-569E85CA8F4D}" destId="{CB5024B7-2738-461D-8038-1E9AEC1B1507}" srcOrd="0" destOrd="0" presId="urn:microsoft.com/office/officeart/2005/8/layout/default"/>
    <dgm:cxn modelId="{C3B23609-90E6-4B85-A776-BD38AE19F28B}" srcId="{D4BD95C9-35CF-4129-9A99-EBE690FD46C9}" destId="{EA5A5933-7EFD-4CFF-8BEB-C2F20C049640}" srcOrd="0" destOrd="0" parTransId="{55721283-F0FF-4A5F-BCBD-6BDE6E4449E4}" sibTransId="{6CFB0F2D-081F-435D-AF44-EA3E40732E14}"/>
    <dgm:cxn modelId="{7130D209-A86D-4D6E-947D-A3DF033D0D27}" srcId="{D4BD95C9-35CF-4129-9A99-EBE690FD46C9}" destId="{F32D6CBE-B19A-4724-B8A4-0B12D73D1A70}" srcOrd="1" destOrd="0" parTransId="{F45E4421-AC34-476D-B91A-603CBF503649}" sibTransId="{E5905BA6-4231-4535-BDB6-730C90919387}"/>
    <dgm:cxn modelId="{41BD270F-90B2-4D01-ABE0-49BC8596DD47}" type="presOf" srcId="{78158E00-CB57-4EC2-B711-49A4F59EACF5}" destId="{6BC52A00-ADDE-4D05-BF41-67BAD09B3F9E}" srcOrd="0" destOrd="0" presId="urn:microsoft.com/office/officeart/2005/8/layout/default"/>
    <dgm:cxn modelId="{8F05475E-A7E2-4C55-B12B-6ED67586E261}" type="presOf" srcId="{F32D6CBE-B19A-4724-B8A4-0B12D73D1A70}" destId="{77935442-57FD-4C2E-9BD7-5BEA026462A4}" srcOrd="0" destOrd="0" presId="urn:microsoft.com/office/officeart/2005/8/layout/default"/>
    <dgm:cxn modelId="{919B5678-DC1F-4C3E-8907-1F5E47786CE8}" srcId="{D4BD95C9-35CF-4129-9A99-EBE690FD46C9}" destId="{8336563C-1509-4086-8238-569E85CA8F4D}" srcOrd="2" destOrd="0" parTransId="{2C1ABACD-AB51-4414-A62F-6D3E6620D8FB}" sibTransId="{FD8DA266-F878-41EB-AAD1-DA68F49D8F7E}"/>
    <dgm:cxn modelId="{3CB2AE7F-23DF-499B-B5C1-E91583284129}" srcId="{D4BD95C9-35CF-4129-9A99-EBE690FD46C9}" destId="{78158E00-CB57-4EC2-B711-49A4F59EACF5}" srcOrd="3" destOrd="0" parTransId="{D0F0D017-6DA9-40D8-B283-1F6CCCCF29B9}" sibTransId="{B761C432-B818-4131-B334-629087169A49}"/>
    <dgm:cxn modelId="{5F8915C4-5C03-4DAB-A6DD-375BE4D51C9E}" type="presOf" srcId="{D4BD95C9-35CF-4129-9A99-EBE690FD46C9}" destId="{75DE2B63-F210-4888-A8FB-E72C422E30F6}" srcOrd="0" destOrd="0" presId="urn:microsoft.com/office/officeart/2005/8/layout/default"/>
    <dgm:cxn modelId="{85A3D4E5-9FAF-4882-B20E-779328920767}" type="presOf" srcId="{EA5A5933-7EFD-4CFF-8BEB-C2F20C049640}" destId="{90837E2A-2A3A-4B77-BBAF-A6D0D87F9AB0}" srcOrd="0" destOrd="0" presId="urn:microsoft.com/office/officeart/2005/8/layout/default"/>
    <dgm:cxn modelId="{3B38DEFE-FBAE-4079-A3BD-113B0E2B9341}" type="presParOf" srcId="{75DE2B63-F210-4888-A8FB-E72C422E30F6}" destId="{90837E2A-2A3A-4B77-BBAF-A6D0D87F9AB0}" srcOrd="0" destOrd="0" presId="urn:microsoft.com/office/officeart/2005/8/layout/default"/>
    <dgm:cxn modelId="{DC0C68F4-9521-4F02-ADAE-27BD5773A792}" type="presParOf" srcId="{75DE2B63-F210-4888-A8FB-E72C422E30F6}" destId="{8F0203B5-B040-426B-A260-A255FF13D15F}" srcOrd="1" destOrd="0" presId="urn:microsoft.com/office/officeart/2005/8/layout/default"/>
    <dgm:cxn modelId="{99D9DC52-C191-45C8-9C68-ABE40D3B534D}" type="presParOf" srcId="{75DE2B63-F210-4888-A8FB-E72C422E30F6}" destId="{77935442-57FD-4C2E-9BD7-5BEA026462A4}" srcOrd="2" destOrd="0" presId="urn:microsoft.com/office/officeart/2005/8/layout/default"/>
    <dgm:cxn modelId="{DB7971FE-6C9E-4C07-AA26-F121B2BA596F}" type="presParOf" srcId="{75DE2B63-F210-4888-A8FB-E72C422E30F6}" destId="{15F11B0E-F321-40BA-937D-D6812323F658}" srcOrd="3" destOrd="0" presId="urn:microsoft.com/office/officeart/2005/8/layout/default"/>
    <dgm:cxn modelId="{E79F9C2E-8284-4507-888C-9AC509DD120B}" type="presParOf" srcId="{75DE2B63-F210-4888-A8FB-E72C422E30F6}" destId="{CB5024B7-2738-461D-8038-1E9AEC1B1507}" srcOrd="4" destOrd="0" presId="urn:microsoft.com/office/officeart/2005/8/layout/default"/>
    <dgm:cxn modelId="{4DA0CE9F-E312-4622-879C-A099E72C289B}" type="presParOf" srcId="{75DE2B63-F210-4888-A8FB-E72C422E30F6}" destId="{FA0A408A-42BD-443F-B477-1513D829442A}" srcOrd="5" destOrd="0" presId="urn:microsoft.com/office/officeart/2005/8/layout/default"/>
    <dgm:cxn modelId="{5BB67159-8BCC-4C2D-88C1-61379DE1DA57}" type="presParOf" srcId="{75DE2B63-F210-4888-A8FB-E72C422E30F6}" destId="{6BC52A00-ADDE-4D05-BF41-67BAD09B3F9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7E2A-2A3A-4B77-BBAF-A6D0D87F9AB0}">
      <dsp:nvSpPr>
        <dsp:cNvPr id="0" name=""/>
        <dsp:cNvSpPr/>
      </dsp:nvSpPr>
      <dsp:spPr>
        <a:xfrm>
          <a:off x="1065879" y="2076"/>
          <a:ext cx="3122959" cy="1873775"/>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Certified for a minimum of 5 years as of July 1, 2024</a:t>
          </a:r>
        </a:p>
      </dsp:txBody>
      <dsp:txXfrm>
        <a:off x="1065879" y="2076"/>
        <a:ext cx="3122959" cy="1873775"/>
      </dsp:txXfrm>
    </dsp:sp>
    <dsp:sp modelId="{77935442-57FD-4C2E-9BD7-5BEA026462A4}">
      <dsp:nvSpPr>
        <dsp:cNvPr id="0" name=""/>
        <dsp:cNvSpPr/>
      </dsp:nvSpPr>
      <dsp:spPr>
        <a:xfrm>
          <a:off x="4501135" y="2076"/>
          <a:ext cx="3122959" cy="1873775"/>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Licensed Architect for a minimum of 10 years as of July 1, 2024</a:t>
          </a:r>
        </a:p>
      </dsp:txBody>
      <dsp:txXfrm>
        <a:off x="4501135" y="2076"/>
        <a:ext cx="3122959" cy="1873775"/>
      </dsp:txXfrm>
    </dsp:sp>
    <dsp:sp modelId="{CB5024B7-2738-461D-8038-1E9AEC1B1507}">
      <dsp:nvSpPr>
        <dsp:cNvPr id="0" name=""/>
        <dsp:cNvSpPr/>
      </dsp:nvSpPr>
      <dsp:spPr>
        <a:xfrm>
          <a:off x="2783507" y="2188147"/>
          <a:ext cx="3122959" cy="1873775"/>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Show distinction in fulfilling one specific Category of Nomination over career</a:t>
          </a:r>
        </a:p>
      </dsp:txBody>
      <dsp:txXfrm>
        <a:off x="2783507" y="2188147"/>
        <a:ext cx="3122959" cy="1873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7E2A-2A3A-4B77-BBAF-A6D0D87F9AB0}">
      <dsp:nvSpPr>
        <dsp:cNvPr id="0" name=""/>
        <dsp:cNvSpPr/>
      </dsp:nvSpPr>
      <dsp:spPr>
        <a:xfrm>
          <a:off x="4237304" y="228603"/>
          <a:ext cx="4452670" cy="1131239"/>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If I was formulating a hypothesis (i.e. theory or premise) about my body of work, what would it be?</a:t>
          </a:r>
        </a:p>
      </dsp:txBody>
      <dsp:txXfrm>
        <a:off x="4237304" y="228603"/>
        <a:ext cx="4452670" cy="1131239"/>
      </dsp:txXfrm>
    </dsp:sp>
    <dsp:sp modelId="{77935442-57FD-4C2E-9BD7-5BEA026462A4}">
      <dsp:nvSpPr>
        <dsp:cNvPr id="0" name=""/>
        <dsp:cNvSpPr/>
      </dsp:nvSpPr>
      <dsp:spPr>
        <a:xfrm>
          <a:off x="2670171" y="3724485"/>
          <a:ext cx="5453911" cy="1228514"/>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Can you define who/how/where you have had impact or influence?</a:t>
          </a:r>
        </a:p>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Data, information, publications, statistics </a:t>
          </a:r>
        </a:p>
      </dsp:txBody>
      <dsp:txXfrm>
        <a:off x="2670171" y="3724485"/>
        <a:ext cx="5453911" cy="1228514"/>
      </dsp:txXfrm>
    </dsp:sp>
    <dsp:sp modelId="{CB5024B7-2738-461D-8038-1E9AEC1B1507}">
      <dsp:nvSpPr>
        <dsp:cNvPr id="0" name=""/>
        <dsp:cNvSpPr/>
      </dsp:nvSpPr>
      <dsp:spPr>
        <a:xfrm>
          <a:off x="3813164" y="1523998"/>
          <a:ext cx="4280837" cy="988583"/>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What is a consistent succinct theme as to why I am selected to participate on a healthcare team?</a:t>
          </a:r>
        </a:p>
      </dsp:txBody>
      <dsp:txXfrm>
        <a:off x="3813164" y="1523998"/>
        <a:ext cx="4280837" cy="988583"/>
      </dsp:txXfrm>
    </dsp:sp>
    <dsp:sp modelId="{6BC52A00-ADDE-4D05-BF41-67BAD09B3F9E}">
      <dsp:nvSpPr>
        <dsp:cNvPr id="0" name=""/>
        <dsp:cNvSpPr/>
      </dsp:nvSpPr>
      <dsp:spPr>
        <a:xfrm>
          <a:off x="4330314" y="2696260"/>
          <a:ext cx="4329845" cy="903364"/>
        </a:xfrm>
        <a:prstGeom prst="rect">
          <a:avLst/>
        </a:prstGeom>
        <a:solidFill>
          <a:srgbClr val="14557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Helvetica" panose="020B0604020202020204" pitchFamily="34" charset="0"/>
              <a:cs typeface="Helvetica" panose="020B0604020202020204" pitchFamily="34" charset="0"/>
            </a:rPr>
            <a:t>What unique healthcare problem(s) was I hired to solve?</a:t>
          </a:r>
        </a:p>
      </dsp:txBody>
      <dsp:txXfrm>
        <a:off x="4330314" y="2696260"/>
        <a:ext cx="4329845" cy="9033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39" tIns="44070" rIns="88139" bIns="44070" rtlCol="0"/>
          <a:lstStyle>
            <a:lvl1pPr algn="r" eaLnBrk="1" fontAlgn="auto" hangingPunct="1">
              <a:spcBef>
                <a:spcPts val="0"/>
              </a:spcBef>
              <a:spcAft>
                <a:spcPts val="0"/>
              </a:spcAft>
              <a:defRPr sz="1200">
                <a:latin typeface="+mn-lt"/>
              </a:defRPr>
            </a:lvl1pPr>
          </a:lstStyle>
          <a:p>
            <a:pPr>
              <a:defRPr/>
            </a:pPr>
            <a:fld id="{43DE69D8-73E9-4FF7-AE25-75B94D40654A}" type="datetimeFigureOut">
              <a:rPr lang="en-US"/>
              <a:pPr>
                <a:defRPr/>
              </a:pPr>
              <a:t>11/29/23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2E569F5-3B4A-4D89-BCD4-90559A8F9425}" type="slidenum">
              <a:rPr lang="en-US" altLang="en-US"/>
              <a:pPr>
                <a:defRPr/>
              </a:pPr>
              <a:t>‹#›</a:t>
            </a:fld>
            <a:endParaRPr lang="en-US" altLang="en-US"/>
          </a:p>
        </p:txBody>
      </p:sp>
    </p:spTree>
    <p:extLst>
      <p:ext uri="{BB962C8B-B14F-4D97-AF65-F5344CB8AC3E}">
        <p14:creationId xmlns:p14="http://schemas.microsoft.com/office/powerpoint/2010/main" val="114495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88139" tIns="44070" rIns="88139" bIns="44070" rtlCol="0"/>
          <a:lstStyle>
            <a:lvl1pPr algn="r" eaLnBrk="1" fontAlgn="auto" hangingPunct="1">
              <a:spcBef>
                <a:spcPts val="0"/>
              </a:spcBef>
              <a:spcAft>
                <a:spcPts val="0"/>
              </a:spcAft>
              <a:defRPr sz="1200">
                <a:latin typeface="+mn-lt"/>
              </a:defRPr>
            </a:lvl1pPr>
          </a:lstStyle>
          <a:p>
            <a:pPr>
              <a:defRPr/>
            </a:pPr>
            <a:fld id="{20426BEF-5551-46B3-81C2-06E398CAF4C7}" type="datetimeFigureOut">
              <a:rPr lang="en-US"/>
              <a:pPr>
                <a:defRPr/>
              </a:pPr>
              <a:t>11/29/23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2FBA02-9B9D-469D-BAD9-82AB1556EE3A}" type="slidenum">
              <a:rPr lang="en-US" altLang="en-US"/>
              <a:pPr>
                <a:defRPr/>
              </a:pPr>
              <a:t>‹#›</a:t>
            </a:fld>
            <a:endParaRPr lang="en-US" altLang="en-US"/>
          </a:p>
        </p:txBody>
      </p:sp>
    </p:spTree>
    <p:extLst>
      <p:ext uri="{BB962C8B-B14F-4D97-AF65-F5344CB8AC3E}">
        <p14:creationId xmlns:p14="http://schemas.microsoft.com/office/powerpoint/2010/main" val="138586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everyone</a:t>
            </a:r>
          </a:p>
          <a:p>
            <a:pPr eaLnBrk="1" hangingPunct="1">
              <a:spcBef>
                <a:spcPct val="0"/>
              </a:spcBef>
            </a:pPr>
            <a:r>
              <a:rPr lang="en-US" altLang="en-US" dirty="0"/>
              <a:t>please mute yourself except if asking a question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58F0D8-6D32-42E9-B6E0-E5A4A75D6959}" type="slidenum">
              <a:rPr lang="en-US" altLang="en-US" smtClean="0"/>
              <a:pPr>
                <a:spcBef>
                  <a:spcPct val="0"/>
                </a:spcBef>
              </a:pPr>
              <a:t>1</a:t>
            </a:fld>
            <a:endParaRPr lang="en-US" altLang="en-US"/>
          </a:p>
        </p:txBody>
      </p:sp>
    </p:spTree>
    <p:extLst>
      <p:ext uri="{BB962C8B-B14F-4D97-AF65-F5344CB8AC3E}">
        <p14:creationId xmlns:p14="http://schemas.microsoft.com/office/powerpoint/2010/main" val="174500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Ann</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10</a:t>
            </a:fld>
            <a:endParaRPr lang="en-US" altLang="en-US"/>
          </a:p>
        </p:txBody>
      </p:sp>
    </p:spTree>
    <p:extLst>
      <p:ext uri="{BB962C8B-B14F-4D97-AF65-F5344CB8AC3E}">
        <p14:creationId xmlns:p14="http://schemas.microsoft.com/office/powerpoint/2010/main" val="27500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John</a:t>
            </a:r>
          </a:p>
          <a:p>
            <a:pPr marL="171450" indent="-171450">
              <a:buFontTx/>
              <a:buChar char="-"/>
            </a:pPr>
            <a:r>
              <a:rPr lang="en-US" dirty="0">
                <a:solidFill>
                  <a:schemeClr val="tx1"/>
                </a:solidFill>
              </a:rPr>
              <a:t>When considering your submission, think of these four questions to get you started?</a:t>
            </a:r>
          </a:p>
          <a:p>
            <a:pPr marL="171450" indent="-171450">
              <a:buFontTx/>
              <a:buChar char="-"/>
            </a:pPr>
            <a:r>
              <a:rPr lang="en-US" dirty="0">
                <a:solidFill>
                  <a:schemeClr val="tx1"/>
                </a:solidFill>
              </a:rPr>
              <a:t>Your Succinct Theme is like an umbrella (an overarching statement) with sub-categories of support.</a:t>
            </a:r>
          </a:p>
          <a:p>
            <a:pPr marL="171450" indent="-171450">
              <a:buFontTx/>
              <a:buChar char="-"/>
            </a:pPr>
            <a:r>
              <a:rPr lang="en-US" dirty="0">
                <a:solidFill>
                  <a:schemeClr val="tx1"/>
                </a:solidFill>
              </a:rPr>
              <a:t>Full Umbrella = theme</a:t>
            </a:r>
          </a:p>
          <a:p>
            <a:pPr marL="171450" indent="-171450">
              <a:buFontTx/>
              <a:buChar char="-"/>
            </a:pPr>
            <a:r>
              <a:rPr lang="en-US" dirty="0">
                <a:solidFill>
                  <a:schemeClr val="tx1"/>
                </a:solidFill>
              </a:rPr>
              <a:t>Panels of the Umbrella = sub-topics; projects; evidence to support the succinct theme (aims or objectives)</a:t>
            </a:r>
          </a:p>
          <a:p>
            <a:pPr marL="171450" indent="-171450">
              <a:buFontTx/>
              <a:buChar char="-"/>
            </a:pPr>
            <a:r>
              <a:rPr lang="en-US" dirty="0">
                <a:solidFill>
                  <a:schemeClr val="tx1"/>
                </a:solidFill>
              </a:rPr>
              <a:t>Handle = your portfolio, role and work efforts over the course of your career; not your firm’s work or firm’s portfolio. </a:t>
            </a:r>
          </a:p>
          <a:p>
            <a:pPr marL="171450" indent="-171450">
              <a:buFontTx/>
              <a:buChar char="-"/>
            </a:pPr>
            <a:endParaRPr lang="en-US" dirty="0">
              <a:solidFill>
                <a:schemeClr val="tx1"/>
              </a:solidFill>
            </a:endParaRPr>
          </a:p>
          <a:p>
            <a:pPr marL="171450" indent="-171450">
              <a:buFontTx/>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11</a:t>
            </a:fld>
            <a:endParaRPr lang="en-US" altLang="en-US"/>
          </a:p>
        </p:txBody>
      </p:sp>
    </p:spTree>
    <p:extLst>
      <p:ext uri="{BB962C8B-B14F-4D97-AF65-F5344CB8AC3E}">
        <p14:creationId xmlns:p14="http://schemas.microsoft.com/office/powerpoint/2010/main" val="344688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12</a:t>
            </a:fld>
            <a:endParaRPr lang="en-US" altLang="en-US"/>
          </a:p>
        </p:txBody>
      </p:sp>
    </p:spTree>
    <p:extLst>
      <p:ext uri="{BB962C8B-B14F-4D97-AF65-F5344CB8AC3E}">
        <p14:creationId xmlns:p14="http://schemas.microsoft.com/office/powerpoint/2010/main" val="284729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Steve:  How did you pick this theme?</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13</a:t>
            </a:fld>
            <a:endParaRPr lang="en-US" altLang="en-US"/>
          </a:p>
        </p:txBody>
      </p:sp>
    </p:spTree>
    <p:extLst>
      <p:ext uri="{BB962C8B-B14F-4D97-AF65-F5344CB8AC3E}">
        <p14:creationId xmlns:p14="http://schemas.microsoft.com/office/powerpoint/2010/main" val="398900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Diana:  How/why did you pick this theme?</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14</a:t>
            </a:fld>
            <a:endParaRPr lang="en-US" altLang="en-US"/>
          </a:p>
        </p:txBody>
      </p:sp>
    </p:spTree>
    <p:extLst>
      <p:ext uri="{BB962C8B-B14F-4D97-AF65-F5344CB8AC3E}">
        <p14:creationId xmlns:p14="http://schemas.microsoft.com/office/powerpoint/2010/main" val="3462881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FF0000"/>
                </a:solidFill>
                <a:effectLst/>
                <a:latin typeface="Times New Roman" panose="02020603050405020304" pitchFamily="18" charset="0"/>
              </a:rPr>
              <a:t>John</a:t>
            </a:r>
            <a:endParaRPr lang="en-US" i="1" dirty="0">
              <a:solidFill>
                <a:srgbClr val="005B82"/>
              </a:solidFill>
            </a:endParaRPr>
          </a:p>
          <a:p>
            <a:endParaRPr lang="en-US" dirty="0"/>
          </a:p>
          <a:p>
            <a:r>
              <a:rPr lang="en-US" dirty="0"/>
              <a:t>Ann and Jill:  How/why did you pick this theme?</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15</a:t>
            </a:fld>
            <a:endParaRPr lang="en-US" altLang="en-US"/>
          </a:p>
        </p:txBody>
      </p:sp>
    </p:spTree>
    <p:extLst>
      <p:ext uri="{BB962C8B-B14F-4D97-AF65-F5344CB8AC3E}">
        <p14:creationId xmlns:p14="http://schemas.microsoft.com/office/powerpoint/2010/main" val="146752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endParaRPr lang="en-US" dirty="0"/>
          </a:p>
          <a:p>
            <a:r>
              <a:rPr lang="en-US" dirty="0"/>
              <a:t>ACHA Staff will review criteria &amp; help you </a:t>
            </a:r>
            <a:r>
              <a:rPr lang="en-US" u="sng" dirty="0"/>
              <a:t>during</a:t>
            </a:r>
            <a:r>
              <a:rPr lang="en-US" dirty="0"/>
              <a:t> the submitting process.</a:t>
            </a:r>
          </a:p>
          <a:p>
            <a:endParaRPr lang="en-US" dirty="0"/>
          </a:p>
          <a:p>
            <a:r>
              <a:rPr lang="en-US" dirty="0"/>
              <a:t>Sponsor can be from same firm – any FACHA</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16</a:t>
            </a:fld>
            <a:endParaRPr lang="en-US" altLang="en-US"/>
          </a:p>
        </p:txBody>
      </p:sp>
    </p:spTree>
    <p:extLst>
      <p:ext uri="{BB962C8B-B14F-4D97-AF65-F5344CB8AC3E}">
        <p14:creationId xmlns:p14="http://schemas.microsoft.com/office/powerpoint/2010/main" val="215473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endParaRPr lang="en-US" dirty="0"/>
          </a:p>
          <a:p>
            <a:r>
              <a:rPr lang="en-US" dirty="0"/>
              <a:t>Rule #1 go through your sponsor not a juror</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17</a:t>
            </a:fld>
            <a:endParaRPr lang="en-US" altLang="en-US"/>
          </a:p>
        </p:txBody>
      </p:sp>
    </p:spTree>
    <p:extLst>
      <p:ext uri="{BB962C8B-B14F-4D97-AF65-F5344CB8AC3E}">
        <p14:creationId xmlns:p14="http://schemas.microsoft.com/office/powerpoint/2010/main" val="15554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ACHA will blast an e-mail in mid-April as a reminder; the platform is </a:t>
            </a:r>
            <a:r>
              <a:rPr lang="en-US" dirty="0" err="1"/>
              <a:t>Certemy</a:t>
            </a:r>
            <a:r>
              <a:rPr lang="en-US" dirty="0"/>
              <a:t>.</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18</a:t>
            </a:fld>
            <a:endParaRPr lang="en-US" altLang="en-US"/>
          </a:p>
        </p:txBody>
      </p:sp>
    </p:spTree>
    <p:extLst>
      <p:ext uri="{BB962C8B-B14F-4D97-AF65-F5344CB8AC3E}">
        <p14:creationId xmlns:p14="http://schemas.microsoft.com/office/powerpoint/2010/main" val="779430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In </a:t>
            </a:r>
            <a:r>
              <a:rPr lang="en-US" dirty="0" err="1"/>
              <a:t>Certemy</a:t>
            </a:r>
            <a:r>
              <a:rPr lang="en-US" dirty="0"/>
              <a:t>, each step is a red, yellow, or a green light system similar to recertification. </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19</a:t>
            </a:fld>
            <a:endParaRPr lang="en-US" altLang="en-US"/>
          </a:p>
        </p:txBody>
      </p:sp>
    </p:spTree>
    <p:extLst>
      <p:ext uri="{BB962C8B-B14F-4D97-AF65-F5344CB8AC3E}">
        <p14:creationId xmlns:p14="http://schemas.microsoft.com/office/powerpoint/2010/main" val="401143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webinar is being recorded. </a:t>
            </a:r>
            <a:r>
              <a:rPr lang="en-US" altLang="en-US" dirty="0"/>
              <a:t>This webinar will be uploaded after today.</a:t>
            </a:r>
          </a:p>
          <a:p>
            <a:endParaRPr lang="en-US" dirty="0"/>
          </a:p>
          <a:p>
            <a:r>
              <a:rPr lang="en-US" dirty="0"/>
              <a:t>We have a several items to cover - Please note this is not like a pre-bid conference where each is in competition with the other – rather this is an open Q&amp;A opportunity for everyone to benefit so please ask questions! Your questions will remain anonymous so feel free post questions in the Q&amp;A window as we go along, and we  will verbalize your question for the rest of the audience. We will also keep a Record of all Questions and after today, we will update the ACHA Website FAQ if needed. </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2</a:t>
            </a:fld>
            <a:endParaRPr lang="en-US" altLang="en-US"/>
          </a:p>
        </p:txBody>
      </p:sp>
    </p:spTree>
    <p:extLst>
      <p:ext uri="{BB962C8B-B14F-4D97-AF65-F5344CB8AC3E}">
        <p14:creationId xmlns:p14="http://schemas.microsoft.com/office/powerpoint/2010/main" val="206895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By ACHA Policy &amp; Procedures: “</a:t>
            </a:r>
            <a:r>
              <a:rPr lang="en-US" sz="1800" dirty="0">
                <a:effectLst/>
                <a:highlight>
                  <a:srgbClr val="FFFF00"/>
                </a:highlight>
                <a:latin typeface="Times New Roman" panose="02020603050405020304" pitchFamily="18" charset="0"/>
                <a:ea typeface="Calibri" panose="020F0502020204030204" pitchFamily="34" charset="0"/>
              </a:rPr>
              <a:t>A</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favorable</a:t>
            </a:r>
            <a:r>
              <a:rPr lang="en-US" sz="1800" spc="80" dirty="0">
                <a:effectLst/>
                <a:highlight>
                  <a:srgbClr val="FFFF00"/>
                </a:highlight>
                <a:latin typeface="Times New Roman" panose="02020603050405020304" pitchFamily="18" charset="0"/>
                <a:ea typeface="Calibri" panose="020F0502020204030204" pitchFamily="34" charset="0"/>
              </a:rPr>
              <a:t> </a:t>
            </a:r>
            <a:r>
              <a:rPr lang="en-US" sz="1800" spc="-5" dirty="0">
                <a:effectLst/>
                <a:highlight>
                  <a:srgbClr val="FFFF00"/>
                </a:highlight>
                <a:latin typeface="Times New Roman" panose="02020603050405020304" pitchFamily="18" charset="0"/>
                <a:ea typeface="Calibri" panose="020F0502020204030204" pitchFamily="34" charset="0"/>
              </a:rPr>
              <a:t>vote</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of</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3</a:t>
            </a:r>
            <a:r>
              <a:rPr lang="en-US" sz="1800" spc="65"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of</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the</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5</a:t>
            </a:r>
            <a:r>
              <a:rPr lang="en-US" sz="1800" spc="6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jurors</a:t>
            </a:r>
            <a:r>
              <a:rPr lang="en-US" sz="1800" spc="70" dirty="0">
                <a:effectLst/>
                <a:highlight>
                  <a:srgbClr val="FFFF00"/>
                </a:highlight>
                <a:latin typeface="Times New Roman" panose="02020603050405020304" pitchFamily="18" charset="0"/>
                <a:ea typeface="Calibri" panose="020F0502020204030204" pitchFamily="34" charset="0"/>
              </a:rPr>
              <a:t> </a:t>
            </a:r>
            <a:r>
              <a:rPr lang="en-US" sz="1800" spc="-5" dirty="0">
                <a:effectLst/>
                <a:highlight>
                  <a:srgbClr val="FFFF00"/>
                </a:highlight>
                <a:latin typeface="Times New Roman" panose="02020603050405020304" pitchFamily="18" charset="0"/>
                <a:ea typeface="Calibri" panose="020F0502020204030204" pitchFamily="34" charset="0"/>
              </a:rPr>
              <a:t>is</a:t>
            </a:r>
            <a:r>
              <a:rPr lang="en-US" sz="1800" spc="140" dirty="0">
                <a:effectLst/>
                <a:highlight>
                  <a:srgbClr val="FFFF00"/>
                </a:highlight>
                <a:latin typeface="Times New Roman" panose="02020603050405020304" pitchFamily="18" charset="0"/>
                <a:ea typeface="Calibri" panose="020F0502020204030204" pitchFamily="34" charset="0"/>
              </a:rPr>
              <a:t> </a:t>
            </a:r>
            <a:r>
              <a:rPr lang="en-US" sz="1800" spc="-5" dirty="0">
                <a:effectLst/>
                <a:highlight>
                  <a:srgbClr val="FFFF00"/>
                </a:highlight>
                <a:latin typeface="Times New Roman" panose="02020603050405020304" pitchFamily="18" charset="0"/>
                <a:ea typeface="Calibri" panose="020F0502020204030204" pitchFamily="34" charset="0"/>
              </a:rPr>
              <a:t>required</a:t>
            </a:r>
            <a:r>
              <a:rPr lang="en-US" sz="1800" spc="-30" dirty="0">
                <a:effectLst/>
                <a:highlight>
                  <a:srgbClr val="FFFF00"/>
                </a:highlight>
                <a:latin typeface="Times New Roman" panose="02020603050405020304" pitchFamily="18" charset="0"/>
                <a:ea typeface="Calibri" panose="020F0502020204030204" pitchFamily="34" charset="0"/>
              </a:rPr>
              <a:t> </a:t>
            </a:r>
            <a:r>
              <a:rPr lang="en-US" sz="1800" spc="-5" dirty="0">
                <a:effectLst/>
                <a:highlight>
                  <a:srgbClr val="FFFF00"/>
                </a:highlight>
                <a:latin typeface="Times New Roman" panose="02020603050405020304" pitchFamily="18" charset="0"/>
                <a:ea typeface="Calibri" panose="020F0502020204030204" pitchFamily="34" charset="0"/>
              </a:rPr>
              <a:t>to</a:t>
            </a:r>
            <a:r>
              <a:rPr lang="en-US" sz="1800" spc="-15"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elevate</a:t>
            </a:r>
            <a:r>
              <a:rPr lang="en-US" sz="1800" spc="-2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a</a:t>
            </a:r>
            <a:r>
              <a:rPr lang="en-US" sz="1800" spc="-30"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certificant</a:t>
            </a:r>
            <a:r>
              <a:rPr lang="en-US" sz="1800" spc="-25" dirty="0">
                <a:effectLst/>
                <a:highlight>
                  <a:srgbClr val="FFFF00"/>
                </a:highlight>
                <a:latin typeface="Times New Roman" panose="02020603050405020304" pitchFamily="18" charset="0"/>
                <a:ea typeface="Calibri" panose="020F0502020204030204" pitchFamily="34" charset="0"/>
              </a:rPr>
              <a:t> </a:t>
            </a:r>
            <a:r>
              <a:rPr lang="en-US" sz="1800" dirty="0">
                <a:effectLst/>
                <a:highlight>
                  <a:srgbClr val="FFFF00"/>
                </a:highlight>
                <a:latin typeface="Times New Roman" panose="02020603050405020304" pitchFamily="18" charset="0"/>
                <a:ea typeface="Calibri" panose="020F0502020204030204" pitchFamily="34" charset="0"/>
              </a:rPr>
              <a:t>to</a:t>
            </a:r>
            <a:r>
              <a:rPr lang="en-US" sz="1800" spc="-25" dirty="0">
                <a:effectLst/>
                <a:highlight>
                  <a:srgbClr val="FFFF00"/>
                </a:highlight>
                <a:latin typeface="Times New Roman" panose="02020603050405020304" pitchFamily="18" charset="0"/>
                <a:ea typeface="Calibri" panose="020F0502020204030204" pitchFamily="34" charset="0"/>
              </a:rPr>
              <a:t> </a:t>
            </a:r>
            <a:r>
              <a:rPr lang="en-US" sz="1800" spc="-5" dirty="0">
                <a:effectLst/>
                <a:highlight>
                  <a:srgbClr val="FFFF00"/>
                </a:highlight>
                <a:latin typeface="Times New Roman" panose="02020603050405020304" pitchFamily="18" charset="0"/>
                <a:ea typeface="Calibri" panose="020F0502020204030204" pitchFamily="34" charset="0"/>
              </a:rPr>
              <a:t>Fellow.”</a:t>
            </a:r>
            <a:endParaRPr lang="en-US" dirty="0"/>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20</a:t>
            </a:fld>
            <a:endParaRPr lang="en-US" altLang="en-US"/>
          </a:p>
        </p:txBody>
      </p:sp>
    </p:spTree>
    <p:extLst>
      <p:ext uri="{BB962C8B-B14F-4D97-AF65-F5344CB8AC3E}">
        <p14:creationId xmlns:p14="http://schemas.microsoft.com/office/powerpoint/2010/main" val="2579887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21</a:t>
            </a:fld>
            <a:endParaRPr lang="en-US" altLang="en-US"/>
          </a:p>
        </p:txBody>
      </p:sp>
    </p:spTree>
    <p:extLst>
      <p:ext uri="{BB962C8B-B14F-4D97-AF65-F5344CB8AC3E}">
        <p14:creationId xmlns:p14="http://schemas.microsoft.com/office/powerpoint/2010/main" val="223299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22</a:t>
            </a:fld>
            <a:endParaRPr lang="en-US" altLang="en-US"/>
          </a:p>
        </p:txBody>
      </p:sp>
    </p:spTree>
    <p:extLst>
      <p:ext uri="{BB962C8B-B14F-4D97-AF65-F5344CB8AC3E}">
        <p14:creationId xmlns:p14="http://schemas.microsoft.com/office/powerpoint/2010/main" val="59189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23</a:t>
            </a:fld>
            <a:endParaRPr lang="en-US" altLang="en-US"/>
          </a:p>
        </p:txBody>
      </p:sp>
    </p:spTree>
    <p:extLst>
      <p:ext uri="{BB962C8B-B14F-4D97-AF65-F5344CB8AC3E}">
        <p14:creationId xmlns:p14="http://schemas.microsoft.com/office/powerpoint/2010/main" val="3277106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The timing is much earlier this year as the elevations</a:t>
            </a:r>
            <a:r>
              <a:rPr lang="en-US" baseline="0" dirty="0"/>
              <a:t> will occur at the Summer Leadership Summit in late July.</a:t>
            </a:r>
            <a:endParaRPr lang="en-US" dirty="0"/>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24</a:t>
            </a:fld>
            <a:endParaRPr lang="en-US" altLang="en-US"/>
          </a:p>
        </p:txBody>
      </p:sp>
    </p:spTree>
    <p:extLst>
      <p:ext uri="{BB962C8B-B14F-4D97-AF65-F5344CB8AC3E}">
        <p14:creationId xmlns:p14="http://schemas.microsoft.com/office/powerpoint/2010/main" val="2949413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25</a:t>
            </a:fld>
            <a:endParaRPr lang="en-US" altLang="en-US"/>
          </a:p>
        </p:txBody>
      </p:sp>
    </p:spTree>
    <p:extLst>
      <p:ext uri="{BB962C8B-B14F-4D97-AF65-F5344CB8AC3E}">
        <p14:creationId xmlns:p14="http://schemas.microsoft.com/office/powerpoint/2010/main" val="1704004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The world doesn’t end – normally submissions are very close – go beyond just the world you see to what can be influenced. We encourage re-submittal if you weren’t successful the first time. </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26</a:t>
            </a:fld>
            <a:endParaRPr lang="en-US" altLang="en-US"/>
          </a:p>
        </p:txBody>
      </p:sp>
    </p:spTree>
    <p:extLst>
      <p:ext uri="{BB962C8B-B14F-4D97-AF65-F5344CB8AC3E}">
        <p14:creationId xmlns:p14="http://schemas.microsoft.com/office/powerpoint/2010/main" val="272603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endParaRPr lang="en-US" dirty="0"/>
          </a:p>
          <a:p>
            <a:pPr marL="171450" indent="-171450">
              <a:buFont typeface="Arial" panose="020B0604020202020204" pitchFamily="34" charset="0"/>
              <a:buChar char="•"/>
            </a:pPr>
            <a:r>
              <a:rPr lang="en-US" dirty="0"/>
              <a:t>Go to website &amp; look at another candidate’s application;</a:t>
            </a:r>
          </a:p>
          <a:p>
            <a:pPr marL="171450" indent="-171450">
              <a:buFont typeface="Arial" panose="020B0604020202020204" pitchFamily="34" charset="0"/>
              <a:buChar char="•"/>
            </a:pPr>
            <a:r>
              <a:rPr lang="en-US" dirty="0"/>
              <a:t>Be clear about your category nomination;</a:t>
            </a:r>
          </a:p>
          <a:p>
            <a:pPr marL="171450" indent="-171450">
              <a:buFont typeface="Arial" panose="020B0604020202020204" pitchFamily="34" charset="0"/>
              <a:buChar char="•"/>
            </a:pPr>
            <a:r>
              <a:rPr lang="en-US" dirty="0"/>
              <a:t>Structure application in EXACT order of the application AND answer the questions that are asked;</a:t>
            </a:r>
          </a:p>
          <a:p>
            <a:pPr marL="171450" indent="-171450">
              <a:buFont typeface="Arial" panose="020B0604020202020204" pitchFamily="34" charset="0"/>
              <a:buChar char="•"/>
            </a:pPr>
            <a:r>
              <a:rPr lang="en-US" dirty="0"/>
              <a:t>Preference clients sign your declaration of responsibility in your “exhibits” </a:t>
            </a:r>
          </a:p>
          <a:p>
            <a:pPr marL="171450" indent="-171450">
              <a:buFont typeface="Arial" panose="020B0604020202020204" pitchFamily="34" charset="0"/>
              <a:buChar char="•"/>
            </a:pPr>
            <a:r>
              <a:rPr lang="en-US" dirty="0"/>
              <a:t>Common to all categories is about INFLUENCE/IMPACT = Credentialed is not the pathway to fellowship! Must exhibit Influence/Impact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27</a:t>
            </a:fld>
            <a:endParaRPr lang="en-US" altLang="en-US"/>
          </a:p>
        </p:txBody>
      </p:sp>
    </p:spTree>
    <p:extLst>
      <p:ext uri="{BB962C8B-B14F-4D97-AF65-F5344CB8AC3E}">
        <p14:creationId xmlns:p14="http://schemas.microsoft.com/office/powerpoint/2010/main" val="218217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as Moderator for Class of 2023</a:t>
            </a:r>
          </a:p>
        </p:txBody>
      </p:sp>
      <p:sp>
        <p:nvSpPr>
          <p:cNvPr id="4" name="Slide Number Placeholder 3"/>
          <p:cNvSpPr>
            <a:spLocks noGrp="1"/>
          </p:cNvSpPr>
          <p:nvPr>
            <p:ph type="sldNum" sz="quarter" idx="5"/>
          </p:nvPr>
        </p:nvSpPr>
        <p:spPr/>
        <p:txBody>
          <a:bodyPr/>
          <a:lstStyle/>
          <a:p>
            <a:pPr>
              <a:defRPr/>
            </a:pPr>
            <a:fld id="{902FBA02-9B9D-469D-BAD9-82AB1556EE3A}" type="slidenum">
              <a:rPr lang="en-US" altLang="en-US" smtClean="0"/>
              <a:pPr>
                <a:defRPr/>
              </a:pPr>
              <a:t>28</a:t>
            </a:fld>
            <a:endParaRPr lang="en-US" altLang="en-US"/>
          </a:p>
        </p:txBody>
      </p:sp>
    </p:spTree>
    <p:extLst>
      <p:ext uri="{BB962C8B-B14F-4D97-AF65-F5344CB8AC3E}">
        <p14:creationId xmlns:p14="http://schemas.microsoft.com/office/powerpoint/2010/main" val="67715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Make introductions and ask everyone to introduce themselves</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3</a:t>
            </a:fld>
            <a:endParaRPr lang="en-US" altLang="en-US"/>
          </a:p>
        </p:txBody>
      </p:sp>
    </p:spTree>
    <p:extLst>
      <p:ext uri="{BB962C8B-B14F-4D97-AF65-F5344CB8AC3E}">
        <p14:creationId xmlns:p14="http://schemas.microsoft.com/office/powerpoint/2010/main" val="127280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Make introductions and ask everyone to introduce themselves</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4</a:t>
            </a:fld>
            <a:endParaRPr lang="en-US" altLang="en-US"/>
          </a:p>
        </p:txBody>
      </p:sp>
    </p:spTree>
    <p:extLst>
      <p:ext uri="{BB962C8B-B14F-4D97-AF65-F5344CB8AC3E}">
        <p14:creationId xmlns:p14="http://schemas.microsoft.com/office/powerpoint/2010/main" val="380145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After having the </a:t>
            </a:r>
            <a:r>
              <a:rPr lang="en-US" dirty="0" err="1"/>
              <a:t>CoF</a:t>
            </a:r>
            <a:r>
              <a:rPr lang="en-US" dirty="0"/>
              <a:t> modeled after the AIA for 20 years, the college in 2020 decided to update the Categories of Nomination; </a:t>
            </a:r>
          </a:p>
          <a:p>
            <a:endParaRPr lang="en-US" dirty="0"/>
          </a:p>
          <a:p>
            <a:r>
              <a:rPr lang="en-US" dirty="0"/>
              <a:t>in addition to this first update to the categories, we continue to update the value Fellowship brings in terms of mentorship and thought leadership.</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5</a:t>
            </a:fld>
            <a:endParaRPr lang="en-US" altLang="en-US"/>
          </a:p>
        </p:txBody>
      </p:sp>
    </p:spTree>
    <p:extLst>
      <p:ext uri="{BB962C8B-B14F-4D97-AF65-F5344CB8AC3E}">
        <p14:creationId xmlns:p14="http://schemas.microsoft.com/office/powerpoint/2010/main" val="77122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Fellowship in ACHA is recognition of meaningful and measurable contributions and impact to the discipline of healthcare architecture. This is the highest honor for an individual within our specialty of healthcare practice.</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6</a:t>
            </a:fld>
            <a:endParaRPr lang="en-US" altLang="en-US"/>
          </a:p>
        </p:txBody>
      </p:sp>
    </p:spTree>
    <p:extLst>
      <p:ext uri="{BB962C8B-B14F-4D97-AF65-F5344CB8AC3E}">
        <p14:creationId xmlns:p14="http://schemas.microsoft.com/office/powerpoint/2010/main" val="343789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7</a:t>
            </a:fld>
            <a:endParaRPr lang="en-US" altLang="en-US"/>
          </a:p>
        </p:txBody>
      </p:sp>
    </p:spTree>
    <p:extLst>
      <p:ext uri="{BB962C8B-B14F-4D97-AF65-F5344CB8AC3E}">
        <p14:creationId xmlns:p14="http://schemas.microsoft.com/office/powerpoint/2010/main" val="124487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r>
              <a:rPr lang="en-US" dirty="0"/>
              <a:t>Talk about the changes in 2024:</a:t>
            </a:r>
          </a:p>
          <a:p>
            <a:r>
              <a:rPr lang="en-US" dirty="0"/>
              <a:t>   *  Relative to the overall ACHA schedule date changes</a:t>
            </a:r>
          </a:p>
          <a:p>
            <a:r>
              <a:rPr lang="en-US" dirty="0"/>
              <a:t>   *  1 FACHA Sponsor, 1 FACHA Reference Letter, 1 ACHA Reference Letter</a:t>
            </a:r>
          </a:p>
          <a:p>
            <a:r>
              <a:rPr lang="en-US" dirty="0"/>
              <a:t>   *  Single upload of file</a:t>
            </a:r>
          </a:p>
          <a:p>
            <a:endParaRPr lang="en-US" dirty="0"/>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8</a:t>
            </a:fld>
            <a:endParaRPr lang="en-US" altLang="en-US"/>
          </a:p>
        </p:txBody>
      </p:sp>
    </p:spTree>
    <p:extLst>
      <p:ext uri="{BB962C8B-B14F-4D97-AF65-F5344CB8AC3E}">
        <p14:creationId xmlns:p14="http://schemas.microsoft.com/office/powerpoint/2010/main" val="5818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Ann</a:t>
            </a:r>
          </a:p>
          <a:p>
            <a:endParaRPr lang="en-US" dirty="0">
              <a:solidFill>
                <a:schemeClr val="tx1"/>
              </a:solidFill>
            </a:endParaRPr>
          </a:p>
          <a:p>
            <a:r>
              <a:rPr lang="en-US" dirty="0">
                <a:solidFill>
                  <a:schemeClr val="tx1"/>
                </a:solidFill>
              </a:rPr>
              <a:t>Speaking points: Go to the on-line Application 1</a:t>
            </a:r>
            <a:r>
              <a:rPr lang="en-US" baseline="30000" dirty="0">
                <a:solidFill>
                  <a:schemeClr val="tx1"/>
                </a:solidFill>
              </a:rPr>
              <a:t>st</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02FBA02-9B9D-469D-BAD9-82AB1556EE3A}" type="slidenum">
              <a:rPr lang="en-US" altLang="en-US" smtClean="0"/>
              <a:pPr>
                <a:defRPr/>
              </a:pPr>
              <a:t>9</a:t>
            </a:fld>
            <a:endParaRPr lang="en-US" altLang="en-US"/>
          </a:p>
        </p:txBody>
      </p:sp>
    </p:spTree>
    <p:extLst>
      <p:ext uri="{BB962C8B-B14F-4D97-AF65-F5344CB8AC3E}">
        <p14:creationId xmlns:p14="http://schemas.microsoft.com/office/powerpoint/2010/main" val="21711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lvl1pPr>
              <a:defRPr sz="4000" b="1">
                <a:latin typeface="Helvetica" pitchFamily="34" charset="0"/>
                <a:cs typeface="Arial" pitchFamily="34" charset="0"/>
              </a:defRPr>
            </a:lvl1pPr>
          </a:lstStyle>
          <a:p>
            <a:r>
              <a:rPr lang="en-US" dirty="0"/>
              <a:t>Click to edit Master title style</a:t>
            </a:r>
          </a:p>
        </p:txBody>
      </p:sp>
      <p:sp>
        <p:nvSpPr>
          <p:cNvPr id="10" name="Content Placeholder 9"/>
          <p:cNvSpPr>
            <a:spLocks noGrp="1"/>
          </p:cNvSpPr>
          <p:nvPr>
            <p:ph sz="half" idx="1"/>
          </p:nvPr>
        </p:nvSpPr>
        <p:spPr>
          <a:xfrm>
            <a:off x="304800" y="1371600"/>
            <a:ext cx="4038600" cy="4681728"/>
          </a:xfrm>
          <a:noFill/>
        </p:spPr>
        <p:txBody>
          <a:bodyPr/>
          <a:lstStyle>
            <a:lvl1pPr marL="273050" indent="-273050">
              <a:buFont typeface="Wingdings" pitchFamily="2" charset="2"/>
              <a:buChar char="Ø"/>
              <a:defRPr sz="2500">
                <a:solidFill>
                  <a:schemeClr val="accent4"/>
                </a:solidFill>
                <a:latin typeface="Helvetica" pitchFamily="34" charset="0"/>
                <a:cs typeface="Arial" pitchFamily="34" charset="0"/>
              </a:defRPr>
            </a:lvl1pPr>
            <a:lvl2pPr>
              <a:defRPr>
                <a:solidFill>
                  <a:schemeClr val="accent4"/>
                </a:solidFill>
                <a:latin typeface="Helvetica" pitchFamily="34" charset="0"/>
              </a:defRPr>
            </a:lvl2pPr>
            <a:lvl3pPr>
              <a:defRPr>
                <a:solidFill>
                  <a:schemeClr val="accent4"/>
                </a:solidFill>
                <a:latin typeface="Helvetica" pitchFamily="34" charset="0"/>
              </a:defRPr>
            </a:lvl3pPr>
            <a:lvl4pPr>
              <a:defRPr>
                <a:solidFill>
                  <a:schemeClr val="accent4"/>
                </a:solidFill>
                <a:latin typeface="Helvetica" pitchFamily="34" charset="0"/>
              </a:defRPr>
            </a:lvl4pPr>
            <a:lvl5pPr>
              <a:defRPr>
                <a:solidFill>
                  <a:schemeClr val="accent4"/>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half" idx="2"/>
          </p:nvPr>
        </p:nvSpPr>
        <p:spPr>
          <a:xfrm>
            <a:off x="4800600" y="1371600"/>
            <a:ext cx="4038600" cy="4681728"/>
          </a:xfrm>
          <a:noFill/>
        </p:spPr>
        <p:txBody>
          <a:bodyPr/>
          <a:lstStyle>
            <a:lvl1pPr>
              <a:defRPr sz="2500">
                <a:solidFill>
                  <a:schemeClr val="accent4"/>
                </a:solidFill>
                <a:latin typeface="Helvetica" pitchFamily="34" charset="0"/>
              </a:defRPr>
            </a:lvl1pPr>
            <a:lvl2pPr>
              <a:defRPr>
                <a:solidFill>
                  <a:schemeClr val="accent4"/>
                </a:solidFill>
                <a:latin typeface="Helvetica" pitchFamily="34" charset="0"/>
              </a:defRPr>
            </a:lvl2pPr>
            <a:lvl3pPr>
              <a:defRPr>
                <a:solidFill>
                  <a:schemeClr val="accent4"/>
                </a:solidFill>
                <a:latin typeface="Helvetica" pitchFamily="34" charset="0"/>
              </a:defRPr>
            </a:lvl3pPr>
            <a:lvl4pPr>
              <a:defRPr>
                <a:solidFill>
                  <a:schemeClr val="accent4"/>
                </a:solidFill>
                <a:latin typeface="Helvetica" pitchFamily="34" charset="0"/>
              </a:defRPr>
            </a:lvl4pPr>
            <a:lvl5pPr>
              <a:defRPr>
                <a:solidFill>
                  <a:schemeClr val="accent4"/>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4303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61999"/>
          </a:xfrm>
        </p:spPr>
        <p:txBody>
          <a:bodyPr/>
          <a:lstStyle>
            <a:lvl1pPr>
              <a:defRPr sz="4000" b="1">
                <a:solidFill>
                  <a:schemeClr val="accent4"/>
                </a:solidFill>
                <a:latin typeface="Helvetica" pitchFamily="34" charset="0"/>
              </a:defRPr>
            </a:lvl1pPr>
          </a:lstStyle>
          <a:p>
            <a:r>
              <a:rPr lang="en-US" dirty="0"/>
              <a:t>Click to edit Master title style</a:t>
            </a:r>
          </a:p>
        </p:txBody>
      </p:sp>
      <p:sp>
        <p:nvSpPr>
          <p:cNvPr id="8" name="Content Placeholder 7"/>
          <p:cNvSpPr>
            <a:spLocks noGrp="1"/>
          </p:cNvSpPr>
          <p:nvPr>
            <p:ph sz="quarter" idx="1"/>
          </p:nvPr>
        </p:nvSpPr>
        <p:spPr>
          <a:xfrm>
            <a:off x="301752" y="1527048"/>
            <a:ext cx="8503920" cy="4572000"/>
          </a:xfrm>
          <a:noFill/>
        </p:spPr>
        <p:txBody>
          <a:bodyPr/>
          <a:lstStyle>
            <a:lvl1pPr>
              <a:defRPr>
                <a:solidFill>
                  <a:schemeClr val="accent4"/>
                </a:solidFill>
                <a:latin typeface="Helvetica" pitchFamily="34" charset="0"/>
              </a:defRPr>
            </a:lvl1pPr>
            <a:lvl2pPr>
              <a:defRPr>
                <a:solidFill>
                  <a:schemeClr val="accent4"/>
                </a:solidFill>
                <a:latin typeface="Helvetica" pitchFamily="34" charset="0"/>
              </a:defRPr>
            </a:lvl2pPr>
            <a:lvl3pPr>
              <a:defRPr>
                <a:solidFill>
                  <a:schemeClr val="accent4"/>
                </a:solidFill>
                <a:latin typeface="Helvetica" pitchFamily="34" charset="0"/>
              </a:defRPr>
            </a:lvl3pPr>
            <a:lvl4pPr>
              <a:defRPr>
                <a:solidFill>
                  <a:schemeClr val="accent4"/>
                </a:solidFill>
                <a:latin typeface="Helvetica" pitchFamily="34" charset="0"/>
              </a:defRPr>
            </a:lvl4pPr>
            <a:lvl5pPr>
              <a:defRPr>
                <a:solidFill>
                  <a:schemeClr val="accent4"/>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45277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8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7" name="Rectangle 15"/>
          <p:cNvSpPr>
            <a:spLocks noChangeArrowheads="1"/>
          </p:cNvSpPr>
          <p:nvPr userDrawn="1"/>
        </p:nvSpPr>
        <p:spPr bwMode="white">
          <a:xfrm>
            <a:off x="0" y="0"/>
            <a:ext cx="9144000" cy="990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30" name="Rectangle 8"/>
          <p:cNvSpPr>
            <a:spLocks noChangeArrowheads="1"/>
          </p:cNvSpPr>
          <p:nvPr/>
        </p:nvSpPr>
        <p:spPr bwMode="auto">
          <a:xfrm>
            <a:off x="149225" y="6388100"/>
            <a:ext cx="8832850" cy="309563"/>
          </a:xfrm>
          <a:prstGeom prst="rect">
            <a:avLst/>
          </a:prstGeom>
          <a:solidFill>
            <a:srgbClr val="016893"/>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32" name="Title Placeholder 21"/>
          <p:cNvSpPr>
            <a:spLocks noGrp="1"/>
          </p:cNvSpPr>
          <p:nvPr>
            <p:ph type="title"/>
          </p:nvPr>
        </p:nvSpPr>
        <p:spPr bwMode="auto">
          <a:xfrm>
            <a:off x="301625" y="228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3" name="Text Placeholder 12"/>
          <p:cNvSpPr>
            <a:spLocks noGrp="1"/>
          </p:cNvSpPr>
          <p:nvPr>
            <p:ph type="body" idx="1"/>
          </p:nvPr>
        </p:nvSpPr>
        <p:spPr bwMode="auto">
          <a:xfrm>
            <a:off x="301625" y="1535113"/>
            <a:ext cx="85344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9" name="TextBox 19"/>
          <p:cNvSpPr txBox="1">
            <a:spLocks noChangeArrowheads="1"/>
          </p:cNvSpPr>
          <p:nvPr userDrawn="1"/>
        </p:nvSpPr>
        <p:spPr bwMode="auto">
          <a:xfrm>
            <a:off x="5638800" y="6400800"/>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400" spc="200" dirty="0">
                <a:solidFill>
                  <a:schemeClr val="bg1"/>
                </a:solidFill>
                <a:latin typeface="Helvetica-Narrow" pitchFamily="34" charset="0"/>
                <a:cs typeface="Arial" charset="0"/>
              </a:rPr>
              <a:t>healtharchitects.org  </a:t>
            </a:r>
            <a:fld id="{D6D7FC1F-0670-4B47-825B-470E12DA24E5}" type="slidenum">
              <a:rPr lang="en-US" sz="1100" b="0" spc="200" smtClean="0">
                <a:solidFill>
                  <a:schemeClr val="bg1"/>
                </a:solidFill>
                <a:latin typeface="Helvetica-Narrow" pitchFamily="34" charset="0"/>
                <a:cs typeface="Arial" charset="0"/>
              </a:rPr>
              <a:t>‹#›</a:t>
            </a:fld>
            <a:endParaRPr lang="en-US" sz="1100" b="0" spc="200" dirty="0">
              <a:solidFill>
                <a:schemeClr val="bg1"/>
              </a:solidFill>
              <a:latin typeface="Helvetica-Narrow" pitchFamily="34" charset="0"/>
              <a:cs typeface="Arial" charset="0"/>
            </a:endParaRPr>
          </a:p>
        </p:txBody>
      </p:sp>
      <p:pic>
        <p:nvPicPr>
          <p:cNvPr id="1035" name="Picture 5" descr="ACHA-SharepointSmalllogo.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 y="6189663"/>
            <a:ext cx="8382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9"/>
          <p:cNvSpPr txBox="1">
            <a:spLocks noChangeArrowheads="1"/>
          </p:cNvSpPr>
          <p:nvPr userDrawn="1"/>
        </p:nvSpPr>
        <p:spPr bwMode="auto">
          <a:xfrm>
            <a:off x="1143000" y="6400800"/>
            <a:ext cx="3733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i="1" spc="50" dirty="0">
                <a:solidFill>
                  <a:schemeClr val="bg1"/>
                </a:solidFill>
                <a:latin typeface="Helvetica-Narrow" pitchFamily="34" charset="0"/>
                <a:cs typeface="Arial" charset="0"/>
              </a:rPr>
              <a:t>Advancing Health Environments Through Design</a:t>
            </a:r>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2" r:id="rId3"/>
  </p:sldLayoutIdLst>
  <p:txStyles>
    <p:title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svgsilh.com/ff9800/image/311232.html" TargetMode="External"/><Relationship Id="rId4" Type="http://schemas.openxmlformats.org/officeDocument/2006/relationships/diagramLayout" Target="../diagrams/layout2.xml"/><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healtharchitects.org/about/acha-fellowshi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14557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1" name="Picture 3" descr="ACHA_T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2769"/>
            <a:ext cx="80772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12710" y="493216"/>
            <a:ext cx="2895600" cy="4154984"/>
          </a:xfrm>
          <a:prstGeom prst="rect">
            <a:avLst/>
          </a:prstGeom>
          <a:solidFill>
            <a:schemeClr val="bg1"/>
          </a:solidFill>
        </p:spPr>
        <p:txBody>
          <a:bodyPr wrap="square" anchor="b">
            <a:spAutoFit/>
          </a:bodyPr>
          <a:lstStyle/>
          <a:p>
            <a:pPr eaLnBrk="1" hangingPunct="1">
              <a:defRPr/>
            </a:pPr>
            <a:r>
              <a:rPr lang="en-US" sz="3600" dirty="0">
                <a:solidFill>
                  <a:srgbClr val="005B82"/>
                </a:solidFill>
                <a:latin typeface="Helvetica" pitchFamily="34" charset="0"/>
              </a:rPr>
              <a:t>Demystifying</a:t>
            </a:r>
          </a:p>
          <a:p>
            <a:pPr eaLnBrk="1" hangingPunct="1">
              <a:defRPr/>
            </a:pPr>
            <a:r>
              <a:rPr lang="en-US" sz="3600" dirty="0">
                <a:solidFill>
                  <a:srgbClr val="005B82"/>
                </a:solidFill>
                <a:latin typeface="Helvetica" pitchFamily="34" charset="0"/>
              </a:rPr>
              <a:t>the </a:t>
            </a:r>
          </a:p>
          <a:p>
            <a:pPr eaLnBrk="1" hangingPunct="1">
              <a:defRPr/>
            </a:pPr>
            <a:r>
              <a:rPr lang="en-US" sz="3600" dirty="0">
                <a:solidFill>
                  <a:srgbClr val="005B82"/>
                </a:solidFill>
                <a:latin typeface="Helvetica" pitchFamily="34" charset="0"/>
              </a:rPr>
              <a:t>Fellowship</a:t>
            </a:r>
          </a:p>
          <a:p>
            <a:pPr eaLnBrk="1" hangingPunct="1">
              <a:defRPr/>
            </a:pPr>
            <a:r>
              <a:rPr lang="en-US" sz="3600" dirty="0">
                <a:solidFill>
                  <a:srgbClr val="005B82"/>
                </a:solidFill>
                <a:latin typeface="Helvetica" pitchFamily="34" charset="0"/>
              </a:rPr>
              <a:t>Application  Process</a:t>
            </a:r>
          </a:p>
          <a:p>
            <a:pPr eaLnBrk="1" hangingPunct="1">
              <a:defRPr/>
            </a:pPr>
            <a:endParaRPr lang="en-US" sz="4400" dirty="0">
              <a:solidFill>
                <a:srgbClr val="005B82"/>
              </a:solidFill>
              <a:latin typeface="Helvetica" pitchFamily="34" charset="0"/>
            </a:endParaRPr>
          </a:p>
          <a:p>
            <a:pPr eaLnBrk="1" hangingPunct="1">
              <a:defRPr/>
            </a:pPr>
            <a:r>
              <a:rPr lang="en-US" sz="2000" dirty="0">
                <a:solidFill>
                  <a:srgbClr val="005B82"/>
                </a:solidFill>
                <a:latin typeface="Helvetica" pitchFamily="34" charset="0"/>
              </a:rPr>
              <a:t>November 28, 2023</a:t>
            </a:r>
          </a:p>
          <a:p>
            <a:pPr eaLnBrk="1" hangingPunct="1">
              <a:defRPr/>
            </a:pPr>
            <a:r>
              <a:rPr lang="en-US" sz="2000" dirty="0">
                <a:solidFill>
                  <a:srgbClr val="005B82"/>
                </a:solidFill>
                <a:latin typeface="Helvetica" pitchFamily="34" charset="0"/>
              </a:rPr>
              <a:t>4-5 PM ET</a:t>
            </a:r>
          </a:p>
        </p:txBody>
      </p:sp>
      <p:sp>
        <p:nvSpPr>
          <p:cNvPr id="5" name="TextBox 4">
            <a:extLst>
              <a:ext uri="{FF2B5EF4-FFF2-40B4-BE49-F238E27FC236}">
                <a16:creationId xmlns:a16="http://schemas.microsoft.com/office/drawing/2014/main" id="{A21A8F18-00CD-44F2-A0ED-DE71E26BE209}"/>
              </a:ext>
            </a:extLst>
          </p:cNvPr>
          <p:cNvSpPr txBox="1"/>
          <p:nvPr/>
        </p:nvSpPr>
        <p:spPr>
          <a:xfrm>
            <a:off x="5693229" y="4864734"/>
            <a:ext cx="2895600" cy="1569660"/>
          </a:xfrm>
          <a:prstGeom prst="rect">
            <a:avLst/>
          </a:prstGeom>
          <a:solidFill>
            <a:schemeClr val="bg1"/>
          </a:solidFill>
        </p:spPr>
        <p:txBody>
          <a:bodyPr anchor="b">
            <a:spAutoFit/>
          </a:bodyPr>
          <a:lstStyle/>
          <a:p>
            <a:pPr eaLnBrk="1" hangingPunct="1">
              <a:defRPr/>
            </a:pPr>
            <a:r>
              <a:rPr lang="en-US" sz="1200" b="1" dirty="0">
                <a:solidFill>
                  <a:srgbClr val="85888B"/>
                </a:solidFill>
                <a:latin typeface="Helvetica" pitchFamily="34" charset="0"/>
              </a:rPr>
              <a:t>HEALTHCAREARCHITECTS.ORG</a:t>
            </a:r>
          </a:p>
          <a:p>
            <a:pPr algn="r" eaLnBrk="1" hangingPunct="1">
              <a:defRPr/>
            </a:pPr>
            <a:endParaRPr lang="en-US" sz="2400" b="1" dirty="0">
              <a:solidFill>
                <a:srgbClr val="85888B"/>
              </a:solidFill>
              <a:latin typeface="Helvetica" pitchFamily="34" charset="0"/>
            </a:endParaRPr>
          </a:p>
          <a:p>
            <a:pPr eaLnBrk="1" hangingPunct="1">
              <a:defRPr/>
            </a:pPr>
            <a:r>
              <a:rPr lang="en-US" sz="2000" b="1" dirty="0">
                <a:solidFill>
                  <a:srgbClr val="85888B"/>
                </a:solidFill>
                <a:latin typeface="Helvetica" pitchFamily="34" charset="0"/>
              </a:rPr>
              <a:t>Advancing Health Environments Through Design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Qualifications</a:t>
            </a:r>
          </a:p>
        </p:txBody>
      </p:sp>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defRPr/>
            </a:pPr>
            <a:endParaRPr lang="en-US" sz="1800" dirty="0">
              <a:solidFill>
                <a:schemeClr val="accent5"/>
              </a:solidFill>
            </a:endParaRPr>
          </a:p>
          <a:p>
            <a:pPr marL="0" indent="0">
              <a:buNone/>
              <a:defRPr/>
            </a:pPr>
            <a:endParaRPr lang="en-US" sz="1800" dirty="0">
              <a:solidFill>
                <a:schemeClr val="accent5"/>
              </a:solidFill>
            </a:endParaRPr>
          </a:p>
          <a:p>
            <a:pPr marL="342900" indent="-342900" eaLnBrk="1" hangingPunct="1">
              <a:spcBef>
                <a:spcPct val="0"/>
              </a:spcBef>
              <a:buFont typeface="+mj-lt"/>
              <a:buAutoNum type="arabicPeriod"/>
            </a:pPr>
            <a:endParaRPr lang="en-US" sz="1800" dirty="0">
              <a:solidFill>
                <a:schemeClr val="accent5"/>
              </a:solidFill>
            </a:endParaRPr>
          </a:p>
        </p:txBody>
      </p:sp>
      <p:graphicFrame>
        <p:nvGraphicFramePr>
          <p:cNvPr id="2" name="Diagram 1">
            <a:extLst>
              <a:ext uri="{FF2B5EF4-FFF2-40B4-BE49-F238E27FC236}">
                <a16:creationId xmlns:a16="http://schemas.microsoft.com/office/drawing/2014/main" id="{1536B5A9-CDB2-A0FF-CB47-79ED9F41BB9E}"/>
              </a:ext>
            </a:extLst>
          </p:cNvPr>
          <p:cNvGraphicFramePr/>
          <p:nvPr>
            <p:extLst>
              <p:ext uri="{D42A27DB-BD31-4B8C-83A1-F6EECF244321}">
                <p14:modId xmlns:p14="http://schemas.microsoft.com/office/powerpoint/2010/main" val="3541312147"/>
              </p:ext>
            </p:extLst>
          </p:nvPr>
        </p:nvGraphicFramePr>
        <p:xfrm>
          <a:off x="223837" y="1574800"/>
          <a:ext cx="868997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306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defRPr/>
            </a:pPr>
            <a:endParaRPr lang="en-US" sz="1800" dirty="0">
              <a:solidFill>
                <a:schemeClr val="accent5"/>
              </a:solidFill>
            </a:endParaRPr>
          </a:p>
          <a:p>
            <a:pPr marL="0" indent="0">
              <a:buNone/>
              <a:defRPr/>
            </a:pPr>
            <a:endParaRPr lang="en-US" sz="1800" dirty="0">
              <a:solidFill>
                <a:schemeClr val="accent5"/>
              </a:solidFill>
            </a:endParaRPr>
          </a:p>
          <a:p>
            <a:pPr marL="342900" indent="-342900" eaLnBrk="1" hangingPunct="1">
              <a:spcBef>
                <a:spcPct val="0"/>
              </a:spcBef>
              <a:buFont typeface="+mj-lt"/>
              <a:buAutoNum type="arabicPeriod"/>
            </a:pPr>
            <a:endParaRPr lang="en-US" sz="1800" dirty="0">
              <a:solidFill>
                <a:schemeClr val="accent5"/>
              </a:solidFill>
            </a:endParaRPr>
          </a:p>
        </p:txBody>
      </p:sp>
      <p:graphicFrame>
        <p:nvGraphicFramePr>
          <p:cNvPr id="2" name="Diagram 1">
            <a:extLst>
              <a:ext uri="{FF2B5EF4-FFF2-40B4-BE49-F238E27FC236}">
                <a16:creationId xmlns:a16="http://schemas.microsoft.com/office/drawing/2014/main" id="{1536B5A9-CDB2-A0FF-CB47-79ED9F41BB9E}"/>
              </a:ext>
            </a:extLst>
          </p:cNvPr>
          <p:cNvGraphicFramePr/>
          <p:nvPr>
            <p:extLst>
              <p:ext uri="{D42A27DB-BD31-4B8C-83A1-F6EECF244321}">
                <p14:modId xmlns:p14="http://schemas.microsoft.com/office/powerpoint/2010/main" val="636900059"/>
              </p:ext>
            </p:extLst>
          </p:nvPr>
        </p:nvGraphicFramePr>
        <p:xfrm>
          <a:off x="301625" y="1219200"/>
          <a:ext cx="8689975"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40E40FD8-F4F9-3979-B5CB-93E27C1163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146050" y="685800"/>
            <a:ext cx="4771584" cy="3810000"/>
          </a:xfrm>
          <a:prstGeom prst="rect">
            <a:avLst/>
          </a:prstGeom>
        </p:spPr>
      </p:pic>
      <p:sp>
        <p:nvSpPr>
          <p:cNvPr id="14" name="Title 1"/>
          <p:cNvSpPr txBox="1">
            <a:spLocks/>
          </p:cNvSpPr>
          <p:nvPr/>
        </p:nvSpPr>
        <p:spPr>
          <a:xfrm>
            <a:off x="457200" y="381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Developing a Succinct Theme</a:t>
            </a:r>
          </a:p>
        </p:txBody>
      </p:sp>
    </p:spTree>
    <p:extLst>
      <p:ext uri="{BB962C8B-B14F-4D97-AF65-F5344CB8AC3E}">
        <p14:creationId xmlns:p14="http://schemas.microsoft.com/office/powerpoint/2010/main" val="2429356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Categories of Nomination</a:t>
            </a:r>
          </a:p>
        </p:txBody>
      </p:sp>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p>
          <a:p>
            <a:pPr marL="0" indent="0" eaLnBrk="1" hangingPunct="1">
              <a:spcBef>
                <a:spcPct val="0"/>
              </a:spcBef>
              <a:buNone/>
            </a:pPr>
            <a:endParaRPr lang="en-US" sz="1800" dirty="0">
              <a:solidFill>
                <a:schemeClr val="accent5"/>
              </a:solidFill>
            </a:endParaRPr>
          </a:p>
        </p:txBody>
      </p:sp>
      <p:sp>
        <p:nvSpPr>
          <p:cNvPr id="2" name="Rectangle 1"/>
          <p:cNvSpPr/>
          <p:nvPr/>
        </p:nvSpPr>
        <p:spPr>
          <a:xfrm>
            <a:off x="530469" y="1301629"/>
            <a:ext cx="8083062" cy="4796185"/>
          </a:xfrm>
          <a:prstGeom prst="rect">
            <a:avLst/>
          </a:prstGeom>
        </p:spPr>
        <p:txBody>
          <a:bodyPr wrap="square">
            <a:spAutoFit/>
          </a:bodyPr>
          <a:lstStyle/>
          <a:p>
            <a:pPr marL="0" marR="0">
              <a:spcBef>
                <a:spcPts val="600"/>
              </a:spcBef>
              <a:spcAft>
                <a:spcPts val="600"/>
              </a:spcAft>
            </a:pPr>
            <a:r>
              <a:rPr lang="en-US" sz="2400" b="1" cap="small" dirty="0">
                <a:effectLst/>
                <a:latin typeface="Helvetica" panose="020B0604020202020204" pitchFamily="34" charset="0"/>
                <a:ea typeface="Calibri" panose="020F0502020204030204" pitchFamily="34" charset="0"/>
                <a:cs typeface="Helvetica" panose="020B0604020202020204" pitchFamily="34" charset="0"/>
              </a:rPr>
              <a:t>Category One</a:t>
            </a:r>
            <a:endParaRPr lang="en-US" sz="2400" dirty="0">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600"/>
              </a:spcAft>
            </a:pPr>
            <a:r>
              <a:rPr lang="en-US" sz="2400" i="1" u="sng" dirty="0">
                <a:effectLst/>
                <a:latin typeface="Helvetica" panose="020B0604020202020204" pitchFamily="34" charset="0"/>
                <a:ea typeface="Calibri" panose="020F0502020204030204" pitchFamily="34" charset="0"/>
                <a:cs typeface="Helvetica" panose="020B0604020202020204" pitchFamily="34" charset="0"/>
              </a:rPr>
              <a:t>Advanced the Art and Craft of healthcare planning and design through either:</a:t>
            </a:r>
          </a:p>
          <a:p>
            <a:pPr marL="0" marR="0">
              <a:spcBef>
                <a:spcPts val="0"/>
              </a:spcBef>
              <a:spcAft>
                <a:spcPts val="600"/>
              </a:spcAft>
            </a:pPr>
            <a:r>
              <a:rPr lang="en-US" sz="1800" i="1" dirty="0">
                <a:effectLst/>
                <a:latin typeface="Helvetica" panose="020B0604020202020204" pitchFamily="34" charset="0"/>
                <a:ea typeface="Calibri" panose="020F0502020204030204" pitchFamily="34" charset="0"/>
                <a:cs typeface="Helvetica" panose="020B0604020202020204" pitchFamily="34" charset="0"/>
              </a:rPr>
              <a:t> </a:t>
            </a:r>
            <a:r>
              <a:rPr lang="en-US" sz="2000" b="1" dirty="0">
                <a:solidFill>
                  <a:srgbClr val="005B82"/>
                </a:solidFill>
                <a:latin typeface="Helvetica" panose="020B0604020202020204" pitchFamily="34" charset="0"/>
                <a:ea typeface="Calibri" panose="020F0502020204030204" pitchFamily="34" charset="0"/>
                <a:cs typeface="Helvetica" panose="020B0604020202020204" pitchFamily="34" charset="0"/>
              </a:rPr>
              <a:t>	1 </a:t>
            </a:r>
            <a:r>
              <a:rPr lang="en-US" sz="20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rPr>
              <a:t>A:</a:t>
            </a:r>
          </a:p>
          <a:p>
            <a:pPr marL="0" marR="0">
              <a:spcBef>
                <a:spcPts val="0"/>
              </a:spcBef>
              <a:spcAft>
                <a:spcPts val="60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	Superior evidence of planning and design achievements.</a:t>
            </a:r>
            <a:r>
              <a:rPr lang="en-US" sz="2000" b="1" dirty="0">
                <a:effectLst/>
                <a:latin typeface="Helvetica" panose="020B0604020202020204" pitchFamily="34" charset="0"/>
                <a:ea typeface="Calibri" panose="020F0502020204030204" pitchFamily="34" charset="0"/>
                <a:cs typeface="Helvetica" panose="020B0604020202020204" pitchFamily="34" charset="0"/>
              </a:rPr>
              <a:t> </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b="1" dirty="0">
                <a:solidFill>
                  <a:srgbClr val="005B82"/>
                </a:solidFill>
                <a:latin typeface="Helvetica" panose="020B0604020202020204" pitchFamily="34" charset="0"/>
                <a:ea typeface="Calibri" panose="020F0502020204030204" pitchFamily="34" charset="0"/>
                <a:cs typeface="Helvetica" panose="020B0604020202020204" pitchFamily="34" charset="0"/>
              </a:rPr>
              <a:t>				OR</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2000" b="1" dirty="0">
                <a:solidFill>
                  <a:srgbClr val="005B82"/>
                </a:solidFill>
                <a:latin typeface="Helvetica" panose="020B0604020202020204" pitchFamily="34" charset="0"/>
                <a:ea typeface="Calibri" panose="020F0502020204030204" pitchFamily="34" charset="0"/>
                <a:cs typeface="Helvetica" panose="020B0604020202020204" pitchFamily="34" charset="0"/>
              </a:rPr>
              <a:t>	1 B:</a:t>
            </a:r>
            <a:endParaRPr lang="en-US" sz="20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	Superior evidence of contributions to the practice of 	healthcare architecture.</a:t>
            </a:r>
          </a:p>
          <a:p>
            <a:pPr marL="0" marR="0">
              <a:spcBef>
                <a:spcPts val="0"/>
              </a:spcBef>
              <a:spcAft>
                <a:spcPts val="0"/>
              </a:spcAft>
            </a:pP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12700" marR="0">
              <a:spcBef>
                <a:spcPts val="0"/>
              </a:spcBef>
              <a:spcAft>
                <a:spcPts val="600"/>
              </a:spcAft>
            </a:pPr>
            <a:r>
              <a:rPr lang="en-US" sz="2400" b="1" cap="small" dirty="0">
                <a:effectLst/>
                <a:latin typeface="Helvetica" panose="020B0604020202020204" pitchFamily="34" charset="0"/>
                <a:ea typeface="Calibri" panose="020F0502020204030204" pitchFamily="34" charset="0"/>
                <a:cs typeface="Helvetica" panose="020B0604020202020204" pitchFamily="34" charset="0"/>
              </a:rPr>
              <a:t>Category Two</a:t>
            </a:r>
          </a:p>
          <a:p>
            <a:pPr marL="12700" marR="0">
              <a:spcBef>
                <a:spcPts val="0"/>
              </a:spcBef>
              <a:spcAft>
                <a:spcPts val="600"/>
              </a:spcAft>
            </a:pPr>
            <a:r>
              <a:rPr lang="en-US" sz="2000" i="1" u="sng" dirty="0">
                <a:effectLst/>
                <a:latin typeface="Helvetica" panose="020B0604020202020204" pitchFamily="34" charset="0"/>
                <a:ea typeface="Calibri" panose="020F0502020204030204" pitchFamily="34" charset="0"/>
                <a:cs typeface="Helvetica" panose="020B0604020202020204" pitchFamily="34" charset="0"/>
              </a:rPr>
              <a:t>Progressed healthcare environments through public service</a:t>
            </a:r>
            <a:r>
              <a:rPr lang="en-US" sz="2000" i="1" dirty="0">
                <a:effectLst/>
                <a:latin typeface="Helvetica" panose="020B0604020202020204" pitchFamily="34" charset="0"/>
                <a:ea typeface="Calibri" panose="020F0502020204030204" pitchFamily="34" charset="0"/>
                <a:cs typeface="Helvetica" panose="020B0604020202020204" pitchFamily="34" charset="0"/>
              </a:rPr>
              <a:t>.</a:t>
            </a:r>
          </a:p>
          <a:p>
            <a:pPr marL="457200" indent="-457200">
              <a:lnSpc>
                <a:spcPct val="150000"/>
              </a:lnSpc>
            </a:pPr>
            <a:endParaRPr lang="en-US" dirty="0">
              <a:solidFill>
                <a:schemeClr val="accent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6904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Categories of Nomination</a:t>
            </a:r>
          </a:p>
        </p:txBody>
      </p:sp>
      <p:sp>
        <p:nvSpPr>
          <p:cNvPr id="16" name="Content Placeholder 2"/>
          <p:cNvSpPr txBox="1">
            <a:spLocks/>
          </p:cNvSpPr>
          <p:nvPr/>
        </p:nvSpPr>
        <p:spPr>
          <a:xfrm>
            <a:off x="301625" y="1143000"/>
            <a:ext cx="8232775"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p>
          <a:p>
            <a:pPr marL="0" indent="0" eaLnBrk="1" hangingPunct="1">
              <a:spcBef>
                <a:spcPct val="0"/>
              </a:spcBef>
              <a:buNone/>
            </a:pPr>
            <a:endParaRPr lang="en-US" sz="1800" dirty="0">
              <a:solidFill>
                <a:schemeClr val="accent5"/>
              </a:solidFill>
            </a:endParaRPr>
          </a:p>
        </p:txBody>
      </p:sp>
      <p:sp>
        <p:nvSpPr>
          <p:cNvPr id="2" name="Rectangle 1"/>
          <p:cNvSpPr/>
          <p:nvPr/>
        </p:nvSpPr>
        <p:spPr>
          <a:xfrm>
            <a:off x="533400" y="1615875"/>
            <a:ext cx="8378825" cy="3354765"/>
          </a:xfrm>
          <a:prstGeom prst="rect">
            <a:avLst/>
          </a:prstGeom>
        </p:spPr>
        <p:txBody>
          <a:bodyPr wrap="square">
            <a:spAutoFit/>
          </a:bodyPr>
          <a:lstStyle/>
          <a:p>
            <a:pPr>
              <a:spcBef>
                <a:spcPts val="0"/>
              </a:spcBef>
              <a:spcAft>
                <a:spcPts val="0"/>
              </a:spcAft>
            </a:pPr>
            <a:r>
              <a:rPr lang="en-US" sz="2400" b="1" cap="small" dirty="0">
                <a:latin typeface="Helvetica" panose="020B0604020202020204" pitchFamily="34" charset="0"/>
                <a:ea typeface="Calibri" panose="020F0502020204030204" pitchFamily="34" charset="0"/>
                <a:cs typeface="Helvetica" panose="020B0604020202020204" pitchFamily="34" charset="0"/>
              </a:rPr>
              <a:t>Category </a:t>
            </a:r>
            <a:r>
              <a:rPr lang="en-US" sz="2400" b="1" cap="small" dirty="0">
                <a:solidFill>
                  <a:srgbClr val="016893"/>
                </a:solidFill>
                <a:latin typeface="Helvetica" panose="020B0604020202020204" pitchFamily="34" charset="0"/>
                <a:ea typeface="Calibri" panose="020F0502020204030204" pitchFamily="34" charset="0"/>
                <a:cs typeface="Helvetica" panose="020B0604020202020204" pitchFamily="34" charset="0"/>
              </a:rPr>
              <a:t>1 A</a:t>
            </a:r>
            <a:endParaRPr lang="en-US" sz="2400" dirty="0">
              <a:solidFill>
                <a:srgbClr val="016893"/>
              </a:solidFill>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r>
              <a:rPr lang="en-US" sz="2400" i="1" u="sng" dirty="0">
                <a:effectLst/>
                <a:latin typeface="Helvetica" panose="020B0604020202020204" pitchFamily="34" charset="0"/>
                <a:ea typeface="Calibri" panose="020F0502020204030204" pitchFamily="34" charset="0"/>
                <a:cs typeface="Helvetica" panose="020B0604020202020204" pitchFamily="34" charset="0"/>
              </a:rPr>
              <a:t>Superior evidence of planning and design achievements.</a:t>
            </a:r>
            <a:r>
              <a:rPr lang="en-US" sz="2400" b="1" i="1" dirty="0">
                <a:effectLst/>
                <a:latin typeface="Helvetica" panose="020B0604020202020204" pitchFamily="34" charset="0"/>
                <a:ea typeface="Calibri" panose="020F0502020204030204" pitchFamily="34" charset="0"/>
                <a:cs typeface="Helvetica" panose="020B0604020202020204" pitchFamily="34" charset="0"/>
              </a:rPr>
              <a:t> </a:t>
            </a:r>
          </a:p>
          <a:p>
            <a:pPr marL="0" marR="0">
              <a:spcBef>
                <a:spcPts val="0"/>
              </a:spcBef>
              <a:spcAft>
                <a:spcPts val="0"/>
              </a:spcAft>
            </a:pPr>
            <a:endParaRPr lang="en-US" sz="2400" b="1" dirty="0">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Fellowship in this category is granted to those who have produced distinguished bodies of work through the practice of healthcare architecture that blends the elegance of design with superior, innovative, or highly efficient medical planning.</a:t>
            </a:r>
          </a:p>
          <a:p>
            <a:pPr>
              <a:spcBef>
                <a:spcPts val="0"/>
              </a:spcBef>
              <a:spcAft>
                <a:spcPts val="0"/>
              </a:spcAft>
            </a:pPr>
            <a:endParaRPr lang="en-US" sz="2400" dirty="0">
              <a:effectLst/>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800" dirty="0">
                <a:effectLst/>
                <a:latin typeface="Helvetica" panose="020B0604020202020204" pitchFamily="34" charset="0"/>
                <a:ea typeface="Calibri" panose="020F0502020204030204" pitchFamily="34" charset="0"/>
                <a:cs typeface="Helvetica" panose="020B0604020202020204" pitchFamily="34" charset="0"/>
              </a:rPr>
              <a:t> </a:t>
            </a:r>
            <a:endParaRPr lang="en-US" dirty="0">
              <a:solidFill>
                <a:schemeClr val="accent5"/>
              </a:solidFill>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40E831D0-3F51-AF4E-1973-67420679F8A2}"/>
              </a:ext>
            </a:extLst>
          </p:cNvPr>
          <p:cNvSpPr txBox="1"/>
          <p:nvPr/>
        </p:nvSpPr>
        <p:spPr>
          <a:xfrm>
            <a:off x="2286000" y="3293258"/>
            <a:ext cx="4572000" cy="271485"/>
          </a:xfrm>
          <a:prstGeom prst="rect">
            <a:avLst/>
          </a:prstGeom>
          <a:noFill/>
        </p:spPr>
        <p:txBody>
          <a:bodyPr wrap="square">
            <a:spAutoFit/>
          </a:bodyPr>
          <a:lstStyle/>
          <a:p>
            <a:pPr marL="0" marR="0">
              <a:lnSpc>
                <a:spcPts val="1200"/>
              </a:lnSpc>
              <a:spcBef>
                <a:spcPts val="600"/>
              </a:spcBef>
              <a:spcAft>
                <a:spcPts val="600"/>
              </a:spcAft>
            </a:pP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039163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Categories of Nomination</a:t>
            </a:r>
          </a:p>
        </p:txBody>
      </p:sp>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p>
          <a:p>
            <a:pPr marL="0" indent="0" eaLnBrk="1" hangingPunct="1">
              <a:spcBef>
                <a:spcPct val="0"/>
              </a:spcBef>
              <a:buNone/>
            </a:pPr>
            <a:endParaRPr lang="en-US" sz="1800" dirty="0">
              <a:solidFill>
                <a:schemeClr val="accent5"/>
              </a:solidFill>
            </a:endParaRPr>
          </a:p>
        </p:txBody>
      </p:sp>
      <p:sp>
        <p:nvSpPr>
          <p:cNvPr id="2" name="Rectangle 1"/>
          <p:cNvSpPr/>
          <p:nvPr/>
        </p:nvSpPr>
        <p:spPr>
          <a:xfrm>
            <a:off x="301625" y="957470"/>
            <a:ext cx="8918575" cy="6042680"/>
          </a:xfrm>
          <a:prstGeom prst="rect">
            <a:avLst/>
          </a:prstGeom>
        </p:spPr>
        <p:txBody>
          <a:bodyPr wrap="square">
            <a:spAutoFit/>
          </a:bodyPr>
          <a:lstStyle/>
          <a:p>
            <a:pPr marL="0" marR="0">
              <a:spcBef>
                <a:spcPts val="600"/>
              </a:spcBef>
              <a:spcAft>
                <a:spcPts val="600"/>
              </a:spcAft>
            </a:pPr>
            <a:r>
              <a:rPr lang="en-US" sz="2400" b="1" cap="small" dirty="0">
                <a:effectLst/>
                <a:latin typeface="Helvetica" panose="020B0604020202020204" pitchFamily="34" charset="0"/>
                <a:ea typeface="Calibri" panose="020F0502020204030204" pitchFamily="34" charset="0"/>
                <a:cs typeface="Helvetica" panose="020B0604020202020204" pitchFamily="34" charset="0"/>
              </a:rPr>
              <a:t>Category </a:t>
            </a:r>
            <a:r>
              <a:rPr lang="en-US" sz="2400" b="1" dirty="0">
                <a:solidFill>
                  <a:srgbClr val="005B82"/>
                </a:solidFill>
                <a:latin typeface="Helvetica" panose="020B0604020202020204" pitchFamily="34" charset="0"/>
                <a:ea typeface="Calibri" panose="020F0502020204030204" pitchFamily="34" charset="0"/>
                <a:cs typeface="Helvetica" panose="020B0604020202020204" pitchFamily="34" charset="0"/>
              </a:rPr>
              <a:t>1 B</a:t>
            </a:r>
            <a:r>
              <a:rPr lang="en-US" sz="24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rPr>
              <a:t>.</a:t>
            </a:r>
          </a:p>
          <a:p>
            <a:pPr marL="0" marR="0">
              <a:spcBef>
                <a:spcPts val="0"/>
              </a:spcBef>
              <a:spcAft>
                <a:spcPts val="600"/>
              </a:spcAft>
            </a:pPr>
            <a:r>
              <a:rPr lang="en-US" sz="2400" i="1" u="sng" dirty="0">
                <a:effectLst/>
                <a:latin typeface="Helvetica" panose="020B0604020202020204" pitchFamily="34" charset="0"/>
                <a:ea typeface="Calibri" panose="020F0502020204030204" pitchFamily="34" charset="0"/>
                <a:cs typeface="Helvetica" panose="020B0604020202020204" pitchFamily="34" charset="0"/>
              </a:rPr>
              <a:t>Superior evidence of contributions to the practice of healthcare architecture.</a:t>
            </a:r>
            <a:endParaRPr lang="en-US" sz="2400" i="1" dirty="0">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Fellowship in this category is granted to those who have made notable contributions through their work in a minimum of one area of expertise:</a:t>
            </a:r>
          </a:p>
          <a:p>
            <a:pPr marL="0" marR="0">
              <a:spcBef>
                <a:spcPts val="0"/>
              </a:spcBef>
              <a:spcAft>
                <a:spcPts val="0"/>
              </a:spcAft>
            </a:pPr>
            <a:endParaRPr lang="en-US" sz="800" dirty="0">
              <a:latin typeface="Helvetica" panose="020B0604020202020204" pitchFamily="34" charset="0"/>
              <a:ea typeface="Calibri" panose="020F0502020204030204" pitchFamily="34" charset="0"/>
              <a:cs typeface="Helvetica" panose="020B0604020202020204" pitchFamily="34" charset="0"/>
            </a:endParaRPr>
          </a:p>
          <a:p>
            <a:pPr marL="342900" indent="-342900">
              <a:spcBef>
                <a:spcPts val="0"/>
              </a:spcBef>
              <a:spcAft>
                <a:spcPts val="600"/>
              </a:spcAft>
              <a:buFont typeface="Wingdings" panose="05000000000000000000" pitchFamily="2" charset="2"/>
              <a:buChar char=""/>
            </a:pPr>
            <a:r>
              <a:rPr lang="en-US" sz="2000" b="1" dirty="0">
                <a:solidFill>
                  <a:srgbClr val="005B82"/>
                </a:solidFill>
                <a:latin typeface="Helvetica" panose="020B0604020202020204" pitchFamily="34" charset="0"/>
                <a:ea typeface="Calibri" panose="020F0502020204030204" pitchFamily="34" charset="0"/>
                <a:cs typeface="Helvetica" panose="020B0604020202020204" pitchFamily="34" charset="0"/>
              </a:rPr>
              <a:t>1 B</a:t>
            </a:r>
            <a:r>
              <a:rPr lang="en-US" sz="20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rPr>
              <a:t>.1 </a:t>
            </a:r>
            <a:r>
              <a:rPr lang="en-US" sz="2000" dirty="0">
                <a:effectLst/>
                <a:latin typeface="Helvetica" panose="020B0604020202020204" pitchFamily="34" charset="0"/>
                <a:ea typeface="Calibri" panose="020F0502020204030204" pitchFamily="34" charset="0"/>
                <a:cs typeface="Helvetica" panose="020B0604020202020204" pitchFamily="34" charset="0"/>
              </a:rPr>
              <a:t>The </a:t>
            </a:r>
            <a:r>
              <a:rPr lang="en-US" sz="2000" u="sng" dirty="0">
                <a:effectLst/>
                <a:latin typeface="Helvetica" panose="020B0604020202020204" pitchFamily="34" charset="0"/>
                <a:ea typeface="Calibri" panose="020F0502020204030204" pitchFamily="34" charset="0"/>
                <a:cs typeface="Helvetica" panose="020B0604020202020204" pitchFamily="34" charset="0"/>
              </a:rPr>
              <a:t>research</a:t>
            </a:r>
            <a:r>
              <a:rPr lang="en-US" sz="2000" dirty="0">
                <a:effectLst/>
                <a:latin typeface="Helvetica" panose="020B0604020202020204" pitchFamily="34" charset="0"/>
                <a:ea typeface="Calibri" panose="020F0502020204030204" pitchFamily="34" charset="0"/>
                <a:cs typeface="Helvetica" panose="020B0604020202020204" pitchFamily="34" charset="0"/>
              </a:rPr>
              <a:t> of healthcare architecture through either formal or informal investigation that has progressed the standards, specifications, building codes, materials, applications, or inventions for the field;</a:t>
            </a:r>
          </a:p>
          <a:p>
            <a:pPr marL="342900" indent="-342900">
              <a:spcBef>
                <a:spcPts val="0"/>
              </a:spcBef>
              <a:spcAft>
                <a:spcPts val="600"/>
              </a:spcAft>
              <a:buFont typeface="Wingdings" panose="05000000000000000000" pitchFamily="2" charset="2"/>
              <a:buChar char=""/>
            </a:pPr>
            <a:r>
              <a:rPr lang="en-US" sz="2000" b="1" dirty="0">
                <a:solidFill>
                  <a:srgbClr val="005B82"/>
                </a:solidFill>
                <a:latin typeface="Helvetica" panose="020B0604020202020204" pitchFamily="34" charset="0"/>
                <a:ea typeface="Calibri" panose="020F0502020204030204" pitchFamily="34" charset="0"/>
                <a:cs typeface="Helvetica" panose="020B0604020202020204" pitchFamily="34" charset="0"/>
              </a:rPr>
              <a:t>1 B</a:t>
            </a:r>
            <a:r>
              <a:rPr lang="en-US" sz="20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rPr>
              <a:t>.2 </a:t>
            </a:r>
            <a:r>
              <a:rPr lang="en-US" sz="2000" dirty="0">
                <a:effectLst/>
                <a:latin typeface="Helvetica" panose="020B0604020202020204" pitchFamily="34" charset="0"/>
                <a:ea typeface="Calibri" panose="020F0502020204030204" pitchFamily="34" charset="0"/>
                <a:cs typeface="Helvetica" panose="020B0604020202020204" pitchFamily="34" charset="0"/>
              </a:rPr>
              <a:t>The </a:t>
            </a:r>
            <a:r>
              <a:rPr lang="en-US" sz="2000" u="sng" dirty="0">
                <a:effectLst/>
                <a:latin typeface="Helvetica" panose="020B0604020202020204" pitchFamily="34" charset="0"/>
                <a:ea typeface="Calibri" panose="020F0502020204030204" pitchFamily="34" charset="0"/>
                <a:cs typeface="Helvetica" panose="020B0604020202020204" pitchFamily="34" charset="0"/>
              </a:rPr>
              <a:t>education</a:t>
            </a:r>
            <a:r>
              <a:rPr lang="en-US" sz="2000" dirty="0">
                <a:effectLst/>
                <a:latin typeface="Helvetica" panose="020B0604020202020204" pitchFamily="34" charset="0"/>
                <a:ea typeface="Calibri" panose="020F0502020204030204" pitchFamily="34" charset="0"/>
                <a:cs typeface="Helvetica" panose="020B0604020202020204" pitchFamily="34" charset="0"/>
              </a:rPr>
              <a:t> of healthcare architects through either formal education or mentoring that has demonstrated inspiration to others in the profession and for the field;</a:t>
            </a:r>
          </a:p>
          <a:p>
            <a:pPr marL="342900" indent="-342900">
              <a:spcBef>
                <a:spcPts val="0"/>
              </a:spcBef>
              <a:spcAft>
                <a:spcPts val="600"/>
              </a:spcAft>
              <a:buFont typeface="Wingdings" panose="05000000000000000000" pitchFamily="2" charset="2"/>
              <a:buChar char=""/>
            </a:pPr>
            <a:r>
              <a:rPr lang="en-US" sz="2000" b="1" dirty="0">
                <a:solidFill>
                  <a:srgbClr val="005B82"/>
                </a:solidFill>
                <a:latin typeface="Helvetica" panose="020B0604020202020204" pitchFamily="34" charset="0"/>
                <a:ea typeface="Calibri" panose="020F0502020204030204" pitchFamily="34" charset="0"/>
                <a:cs typeface="Helvetica" panose="020B0604020202020204" pitchFamily="34" charset="0"/>
              </a:rPr>
              <a:t>1 B</a:t>
            </a:r>
            <a:r>
              <a:rPr lang="en-US" sz="2000" b="1" dirty="0">
                <a:solidFill>
                  <a:srgbClr val="005B82"/>
                </a:solidFill>
                <a:effectLst/>
                <a:latin typeface="Helvetica" panose="020B0604020202020204" pitchFamily="34" charset="0"/>
                <a:ea typeface="Calibri" panose="020F0502020204030204" pitchFamily="34" charset="0"/>
                <a:cs typeface="Helvetica" panose="020B0604020202020204" pitchFamily="34" charset="0"/>
              </a:rPr>
              <a:t>.3 </a:t>
            </a:r>
            <a:r>
              <a:rPr lang="en-US" sz="2000" dirty="0">
                <a:effectLst/>
                <a:latin typeface="Helvetica" panose="020B0604020202020204" pitchFamily="34" charset="0"/>
                <a:ea typeface="Calibri" panose="020F0502020204030204" pitchFamily="34" charset="0"/>
                <a:cs typeface="Helvetica" panose="020B0604020202020204" pitchFamily="34" charset="0"/>
              </a:rPr>
              <a:t>The </a:t>
            </a:r>
            <a:r>
              <a:rPr lang="en-US" sz="2000" u="sng" dirty="0">
                <a:effectLst/>
                <a:latin typeface="Helvetica" panose="020B0604020202020204" pitchFamily="34" charset="0"/>
                <a:ea typeface="Calibri" panose="020F0502020204030204" pitchFamily="34" charset="0"/>
                <a:cs typeface="Helvetica" panose="020B0604020202020204" pitchFamily="34" charset="0"/>
              </a:rPr>
              <a:t>literature</a:t>
            </a:r>
            <a:r>
              <a:rPr lang="en-US" sz="2000" dirty="0">
                <a:effectLst/>
                <a:latin typeface="Helvetica" panose="020B0604020202020204" pitchFamily="34" charset="0"/>
                <a:ea typeface="Calibri" panose="020F0502020204030204" pitchFamily="34" charset="0"/>
                <a:cs typeface="Helvetica" panose="020B0604020202020204" pitchFamily="34" charset="0"/>
              </a:rPr>
              <a:t> of healthcare architecture through either writing or speaking that has been widely recognized to have a lasting impact                for the field.</a:t>
            </a:r>
          </a:p>
          <a:p>
            <a:pPr marL="0" marR="0">
              <a:spcBef>
                <a:spcPts val="0"/>
              </a:spcBef>
              <a:spcAft>
                <a:spcPts val="0"/>
              </a:spcAft>
            </a:pP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457200" indent="-457200">
              <a:lnSpc>
                <a:spcPct val="150000"/>
              </a:lnSpc>
            </a:pPr>
            <a:endParaRPr lang="en-US" dirty="0">
              <a:solidFill>
                <a:schemeClr val="accent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3128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Categories of Nomination</a:t>
            </a:r>
          </a:p>
        </p:txBody>
      </p:sp>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p>
          <a:p>
            <a:pPr marL="0" indent="0" eaLnBrk="1" hangingPunct="1">
              <a:spcBef>
                <a:spcPct val="0"/>
              </a:spcBef>
              <a:buNone/>
            </a:pPr>
            <a:endParaRPr lang="en-US" sz="1800" dirty="0">
              <a:solidFill>
                <a:schemeClr val="accent5"/>
              </a:solidFill>
            </a:endParaRPr>
          </a:p>
        </p:txBody>
      </p:sp>
      <p:sp>
        <p:nvSpPr>
          <p:cNvPr id="2" name="Rectangle 1"/>
          <p:cNvSpPr/>
          <p:nvPr/>
        </p:nvSpPr>
        <p:spPr>
          <a:xfrm>
            <a:off x="457200" y="1143000"/>
            <a:ext cx="8534400" cy="5309146"/>
          </a:xfrm>
          <a:prstGeom prst="rect">
            <a:avLst/>
          </a:prstGeom>
        </p:spPr>
        <p:txBody>
          <a:bodyPr wrap="square">
            <a:spAutoFit/>
          </a:bodyPr>
          <a:lstStyle/>
          <a:p>
            <a:pPr marL="91440" marR="0">
              <a:spcBef>
                <a:spcPts val="600"/>
              </a:spcBef>
              <a:spcAft>
                <a:spcPts val="600"/>
              </a:spcAft>
            </a:pPr>
            <a:r>
              <a:rPr lang="en-US" sz="2400" b="1" cap="small" dirty="0">
                <a:effectLst/>
                <a:latin typeface="Helvetica" panose="020B0604020202020204" pitchFamily="34" charset="0"/>
                <a:ea typeface="Calibri" panose="020F0502020204030204" pitchFamily="34" charset="0"/>
                <a:cs typeface="Helvetica" panose="020B0604020202020204" pitchFamily="34" charset="0"/>
              </a:rPr>
              <a:t>Category Two</a:t>
            </a:r>
            <a:endParaRPr lang="en-US" sz="2400" dirty="0">
              <a:effectLst/>
              <a:latin typeface="Helvetica" panose="020B0604020202020204" pitchFamily="34" charset="0"/>
              <a:ea typeface="Calibri" panose="020F0502020204030204" pitchFamily="34" charset="0"/>
              <a:cs typeface="Helvetica" panose="020B0604020202020204" pitchFamily="34" charset="0"/>
            </a:endParaRPr>
          </a:p>
          <a:p>
            <a:pPr marL="91440" marR="0">
              <a:spcBef>
                <a:spcPts val="0"/>
              </a:spcBef>
              <a:spcAft>
                <a:spcPts val="600"/>
              </a:spcAft>
            </a:pPr>
            <a:r>
              <a:rPr lang="en-US" sz="2400" i="1" u="sng" dirty="0">
                <a:effectLst/>
                <a:latin typeface="Helvetica" panose="020B0604020202020204" pitchFamily="34" charset="0"/>
                <a:ea typeface="Calibri" panose="020F0502020204030204" pitchFamily="34" charset="0"/>
                <a:cs typeface="Helvetica" panose="020B0604020202020204" pitchFamily="34" charset="0"/>
              </a:rPr>
              <a:t>Progressed healthcare environments through public service</a:t>
            </a:r>
            <a:r>
              <a:rPr lang="en-US" sz="2400" i="1" dirty="0">
                <a:effectLst/>
                <a:latin typeface="Helvetica" panose="020B0604020202020204" pitchFamily="34" charset="0"/>
                <a:ea typeface="Calibri" panose="020F0502020204030204" pitchFamily="34" charset="0"/>
                <a:cs typeface="Helvetica" panose="020B0604020202020204" pitchFamily="34" charset="0"/>
              </a:rPr>
              <a:t>.</a:t>
            </a:r>
            <a:endParaRPr lang="en-US" sz="2400" dirty="0">
              <a:effectLst/>
              <a:latin typeface="Helvetica" panose="020B0604020202020204" pitchFamily="34" charset="0"/>
              <a:ea typeface="Calibri" panose="020F0502020204030204" pitchFamily="34" charset="0"/>
              <a:cs typeface="Helvetica" panose="020B0604020202020204" pitchFamily="34" charset="0"/>
            </a:endParaRPr>
          </a:p>
          <a:p>
            <a:pPr marL="91440" marR="0">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          </a:t>
            </a:r>
          </a:p>
          <a:p>
            <a:pPr marL="91440" marR="0">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Fellowship in this category is granted to those who have clearly raised the standards of professional performance through leadership in the development of civic improvements, needed governmental projects, or industry organizations by advancing the professional healthcare affairs in their field.</a:t>
            </a:r>
          </a:p>
          <a:p>
            <a:pPr marL="91440" marR="0">
              <a:spcBef>
                <a:spcPts val="0"/>
              </a:spcBef>
              <a:spcAft>
                <a:spcPts val="0"/>
              </a:spcAft>
            </a:pPr>
            <a:endParaRPr lang="en-US" sz="800" dirty="0">
              <a:latin typeface="Helvetica" panose="020B0604020202020204" pitchFamily="34" charset="0"/>
              <a:ea typeface="Calibri" panose="020F0502020204030204" pitchFamily="34" charset="0"/>
              <a:cs typeface="Helvetica" panose="020B0604020202020204" pitchFamily="34" charset="0"/>
            </a:endParaRPr>
          </a:p>
          <a:p>
            <a:pPr marL="434340" marR="0" indent="-342900">
              <a:spcBef>
                <a:spcPts val="0"/>
              </a:spcBef>
              <a:spcAft>
                <a:spcPts val="600"/>
              </a:spcAft>
              <a:buFont typeface="Wingdings" panose="05000000000000000000" pitchFamily="2" charset="2"/>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Leadership in service to the profession and discipline of healthcare architecture</a:t>
            </a:r>
          </a:p>
          <a:p>
            <a:pPr marL="434340" marR="0" indent="-342900">
              <a:spcBef>
                <a:spcPts val="0"/>
              </a:spcBef>
              <a:spcAft>
                <a:spcPts val="600"/>
              </a:spcAft>
              <a:buFont typeface="Wingdings" panose="05000000000000000000" pitchFamily="2" charset="2"/>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Impact as a healthcare architect within a healthcare organization</a:t>
            </a:r>
          </a:p>
          <a:p>
            <a:pPr marL="434340" marR="0" indent="-342900">
              <a:spcBef>
                <a:spcPts val="0"/>
              </a:spcBef>
              <a:spcAft>
                <a:spcPts val="600"/>
              </a:spcAft>
              <a:buFont typeface="Wingdings" panose="05000000000000000000" pitchFamily="2" charset="2"/>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Impact as a healthcare architect within a governmental or regulatory organization</a:t>
            </a:r>
          </a:p>
          <a:p>
            <a:pPr marL="377190" marR="0" indent="-285750">
              <a:spcBef>
                <a:spcPts val="0"/>
              </a:spcBef>
              <a:spcAft>
                <a:spcPts val="0"/>
              </a:spcAft>
              <a:buFont typeface="Arial" panose="020B0604020202020204" pitchFamily="34" charset="0"/>
              <a:buChar char="•"/>
            </a:pPr>
            <a:endParaRPr lang="en-US" sz="2000" dirty="0">
              <a:latin typeface="Helvetica" panose="020B0604020202020204" pitchFamily="34" charset="0"/>
              <a:ea typeface="Calibri" panose="020F0502020204030204" pitchFamily="34" charset="0"/>
              <a:cs typeface="Helvetica" panose="020B0604020202020204" pitchFamily="34" charset="0"/>
            </a:endParaRPr>
          </a:p>
          <a:p>
            <a:pPr marL="377190" marR="0" indent="-285750">
              <a:spcBef>
                <a:spcPts val="0"/>
              </a:spcBef>
              <a:spcAft>
                <a:spcPts val="0"/>
              </a:spcAft>
              <a:buFont typeface="Arial" panose="020B0604020202020204" pitchFamily="34" charset="0"/>
              <a:buChar char="•"/>
            </a:pP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738619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Selecting a Sponsor</a:t>
            </a:r>
          </a:p>
        </p:txBody>
      </p:sp>
      <p:sp>
        <p:nvSpPr>
          <p:cNvPr id="16" name="Content Placeholder 2"/>
          <p:cNvSpPr txBox="1">
            <a:spLocks/>
          </p:cNvSpPr>
          <p:nvPr/>
        </p:nvSpPr>
        <p:spPr>
          <a:xfrm>
            <a:off x="301624" y="1143000"/>
            <a:ext cx="8842375"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spcAft>
                <a:spcPts val="1800"/>
              </a:spcAft>
              <a:buFont typeface="Wingdings 2" panose="05020102010507070707" pitchFamily="18" charset="2"/>
              <a:buNone/>
              <a:defRPr/>
            </a:pPr>
            <a:r>
              <a:rPr lang="en-US" sz="2000" dirty="0">
                <a:solidFill>
                  <a:schemeClr val="tx1"/>
                </a:solidFill>
                <a:cs typeface="Helvetica" panose="020B0604020202020204" pitchFamily="34" charset="0"/>
              </a:rPr>
              <a:t> </a:t>
            </a:r>
            <a:r>
              <a:rPr lang="en-US" sz="2400" dirty="0">
                <a:solidFill>
                  <a:schemeClr val="tx1"/>
                </a:solidFill>
                <a:cs typeface="Helvetica" panose="020B0604020202020204" pitchFamily="34" charset="0"/>
              </a:rPr>
              <a:t>Nominees need a sponsor, who is an ACHA Fellow. They cannot be a current juror. Your sponsor’s role is:</a:t>
            </a:r>
          </a:p>
          <a:p>
            <a:pPr marL="812800" indent="-342900">
              <a:spcBef>
                <a:spcPts val="1200"/>
              </a:spcBef>
              <a:buClr>
                <a:schemeClr val="accent5"/>
              </a:buClr>
              <a:buFont typeface="Wingdings" panose="05000000000000000000" pitchFamily="2" charset="2"/>
              <a:buChar char="§"/>
              <a:defRPr/>
            </a:pPr>
            <a:r>
              <a:rPr lang="en-US" sz="2400" dirty="0">
                <a:solidFill>
                  <a:schemeClr val="tx1"/>
                </a:solidFill>
                <a:cs typeface="Helvetica" panose="020B0604020202020204" pitchFamily="34" charset="0"/>
              </a:rPr>
              <a:t>Assist the nominee in developing a </a:t>
            </a:r>
            <a:r>
              <a:rPr lang="en-US" sz="2400" b="1" dirty="0">
                <a:solidFill>
                  <a:srgbClr val="005B82"/>
                </a:solidFill>
                <a:cs typeface="Helvetica" panose="020B0604020202020204" pitchFamily="34" charset="0"/>
              </a:rPr>
              <a:t>succinct theme</a:t>
            </a:r>
          </a:p>
          <a:p>
            <a:pPr marL="812800" indent="-342900">
              <a:spcBef>
                <a:spcPts val="1200"/>
              </a:spcBef>
              <a:buClr>
                <a:schemeClr val="accent5"/>
              </a:buClr>
              <a:buFont typeface="Wingdings" panose="05000000000000000000" pitchFamily="2" charset="2"/>
              <a:buChar char="§"/>
              <a:defRPr/>
            </a:pPr>
            <a:r>
              <a:rPr lang="en-US" sz="2400" dirty="0">
                <a:solidFill>
                  <a:schemeClr val="tx1"/>
                </a:solidFill>
                <a:cs typeface="Helvetica" panose="020B0604020202020204" pitchFamily="34" charset="0"/>
              </a:rPr>
              <a:t>Ensure theme and exhibits support the Category</a:t>
            </a:r>
          </a:p>
          <a:p>
            <a:pPr marL="812800" indent="-342900">
              <a:spcBef>
                <a:spcPts val="1200"/>
              </a:spcBef>
              <a:buClr>
                <a:schemeClr val="accent5"/>
              </a:buClr>
              <a:buFont typeface="Wingdings" panose="05000000000000000000" pitchFamily="2" charset="2"/>
              <a:buChar char="§"/>
              <a:defRPr/>
            </a:pPr>
            <a:r>
              <a:rPr lang="en-US" sz="2400" dirty="0">
                <a:solidFill>
                  <a:schemeClr val="tx1"/>
                </a:solidFill>
                <a:cs typeface="Helvetica" panose="020B0604020202020204" pitchFamily="34" charset="0"/>
              </a:rPr>
              <a:t>Write a one-page </a:t>
            </a:r>
            <a:r>
              <a:rPr lang="en-US" sz="2400" b="1" dirty="0">
                <a:solidFill>
                  <a:srgbClr val="005B82"/>
                </a:solidFill>
                <a:cs typeface="Helvetica" panose="020B0604020202020204" pitchFamily="34" charset="0"/>
              </a:rPr>
              <a:t>letter</a:t>
            </a:r>
            <a:r>
              <a:rPr lang="en-US" sz="2400" dirty="0">
                <a:solidFill>
                  <a:schemeClr val="accent5"/>
                </a:solidFill>
                <a:cs typeface="Helvetica" panose="020B0604020202020204" pitchFamily="34" charset="0"/>
              </a:rPr>
              <a:t> </a:t>
            </a:r>
            <a:r>
              <a:rPr lang="en-US" sz="2400" dirty="0">
                <a:solidFill>
                  <a:schemeClr val="tx1"/>
                </a:solidFill>
                <a:cs typeface="Helvetica" panose="020B0604020202020204" pitchFamily="34" charset="0"/>
              </a:rPr>
              <a:t>on behalf of the nominee</a:t>
            </a:r>
          </a:p>
          <a:p>
            <a:pPr marL="812800" indent="-342900">
              <a:spcBef>
                <a:spcPts val="1200"/>
              </a:spcBef>
              <a:buClr>
                <a:schemeClr val="accent5"/>
              </a:buClr>
              <a:buFont typeface="Wingdings" panose="05000000000000000000" pitchFamily="2" charset="2"/>
              <a:buChar char="§"/>
              <a:defRPr/>
            </a:pPr>
            <a:r>
              <a:rPr lang="en-US" sz="2400" dirty="0">
                <a:solidFill>
                  <a:schemeClr val="tx1"/>
                </a:solidFill>
                <a:cs typeface="Helvetica" panose="020B0604020202020204" pitchFamily="34" charset="0"/>
              </a:rPr>
              <a:t>Submissions without a sponsor letter will be </a:t>
            </a:r>
            <a:r>
              <a:rPr lang="en-US" sz="2400" b="1" dirty="0">
                <a:solidFill>
                  <a:srgbClr val="005B82"/>
                </a:solidFill>
                <a:cs typeface="Helvetica" panose="020B0604020202020204" pitchFamily="34" charset="0"/>
              </a:rPr>
              <a:t>disqualified</a:t>
            </a:r>
          </a:p>
          <a:p>
            <a:pPr marL="812800" indent="-342900">
              <a:spcBef>
                <a:spcPts val="1200"/>
              </a:spcBef>
              <a:buClr>
                <a:schemeClr val="accent5"/>
              </a:buClr>
              <a:buFont typeface="Wingdings" panose="05000000000000000000" pitchFamily="2" charset="2"/>
              <a:buChar char="§"/>
              <a:defRPr/>
            </a:pPr>
            <a:r>
              <a:rPr lang="en-US" sz="2400" b="1" dirty="0">
                <a:solidFill>
                  <a:srgbClr val="005B82"/>
                </a:solidFill>
                <a:cs typeface="Helvetica" panose="020B0604020202020204" pitchFamily="34" charset="0"/>
              </a:rPr>
              <a:t>Contact references</a:t>
            </a:r>
            <a:r>
              <a:rPr lang="en-US" sz="2400" dirty="0">
                <a:solidFill>
                  <a:srgbClr val="005B82"/>
                </a:solidFill>
                <a:cs typeface="Helvetica" panose="020B0604020202020204" pitchFamily="34" charset="0"/>
              </a:rPr>
              <a:t> </a:t>
            </a:r>
            <a:r>
              <a:rPr lang="en-US" sz="2400" dirty="0">
                <a:solidFill>
                  <a:schemeClr val="tx1"/>
                </a:solidFill>
                <a:cs typeface="Helvetica" panose="020B0604020202020204" pitchFamily="34" charset="0"/>
              </a:rPr>
              <a:t>and ensure appropriate letters</a:t>
            </a:r>
            <a:endParaRPr lang="en-US" sz="1800" dirty="0">
              <a:solidFill>
                <a:schemeClr val="tx1"/>
              </a:solidFill>
              <a:cs typeface="Helvetica" panose="020B0604020202020204" pitchFamily="34" charset="0"/>
            </a:endParaRPr>
          </a:p>
          <a:p>
            <a:pPr marL="342900" indent="-342900" eaLnBrk="1" hangingPunct="1">
              <a:spcBef>
                <a:spcPct val="0"/>
              </a:spcBef>
              <a:buFont typeface="+mj-lt"/>
              <a:buAutoNum type="arabicPeriod"/>
            </a:pPr>
            <a:endParaRPr lang="en-US" sz="1800" dirty="0">
              <a:solidFill>
                <a:schemeClr val="accent5"/>
              </a:solidFill>
            </a:endParaRPr>
          </a:p>
        </p:txBody>
      </p:sp>
      <p:sp>
        <p:nvSpPr>
          <p:cNvPr id="2" name="TextBox 1">
            <a:extLst>
              <a:ext uri="{FF2B5EF4-FFF2-40B4-BE49-F238E27FC236}">
                <a16:creationId xmlns:a16="http://schemas.microsoft.com/office/drawing/2014/main" id="{06DEA01A-268D-078B-010B-87623B359B8E}"/>
              </a:ext>
            </a:extLst>
          </p:cNvPr>
          <p:cNvSpPr txBox="1"/>
          <p:nvPr/>
        </p:nvSpPr>
        <p:spPr>
          <a:xfrm>
            <a:off x="1098934" y="5410200"/>
            <a:ext cx="6946132" cy="461665"/>
          </a:xfrm>
          <a:prstGeom prst="rect">
            <a:avLst/>
          </a:prstGeom>
          <a:noFill/>
        </p:spPr>
        <p:txBody>
          <a:bodyPr wrap="none" rtlCol="0">
            <a:spAutoFit/>
          </a:bodyPr>
          <a:lstStyle/>
          <a:p>
            <a:r>
              <a:rPr lang="en-US" sz="2400" dirty="0">
                <a:solidFill>
                  <a:srgbClr val="016893"/>
                </a:solidFill>
                <a:latin typeface="Helvetica" panose="020B0604020202020204" pitchFamily="34" charset="0"/>
                <a:cs typeface="Helvetica" panose="020B0604020202020204" pitchFamily="34" charset="0"/>
              </a:rPr>
              <a:t>https://</a:t>
            </a:r>
            <a:r>
              <a:rPr lang="en-US" sz="2400" dirty="0" err="1">
                <a:solidFill>
                  <a:srgbClr val="016893"/>
                </a:solidFill>
                <a:latin typeface="Helvetica" panose="020B0604020202020204" pitchFamily="34" charset="0"/>
                <a:cs typeface="Helvetica" panose="020B0604020202020204" pitchFamily="34" charset="0"/>
              </a:rPr>
              <a:t>healtharchitects.org</a:t>
            </a:r>
            <a:r>
              <a:rPr lang="en-US" sz="2400" dirty="0">
                <a:solidFill>
                  <a:srgbClr val="016893"/>
                </a:solidFill>
                <a:latin typeface="Helvetica" panose="020B0604020202020204" pitchFamily="34" charset="0"/>
                <a:cs typeface="Helvetica" panose="020B0604020202020204" pitchFamily="34" charset="0"/>
              </a:rPr>
              <a:t>/about/</a:t>
            </a:r>
            <a:r>
              <a:rPr lang="en-US" sz="2400" dirty="0" err="1">
                <a:solidFill>
                  <a:srgbClr val="016893"/>
                </a:solidFill>
                <a:latin typeface="Helvetica" panose="020B0604020202020204" pitchFamily="34" charset="0"/>
                <a:cs typeface="Helvetica" panose="020B0604020202020204" pitchFamily="34" charset="0"/>
              </a:rPr>
              <a:t>acha</a:t>
            </a:r>
            <a:r>
              <a:rPr lang="en-US" sz="2400" dirty="0">
                <a:solidFill>
                  <a:srgbClr val="016893"/>
                </a:solidFill>
                <a:latin typeface="Helvetica" panose="020B0604020202020204" pitchFamily="34" charset="0"/>
                <a:cs typeface="Helvetica" panose="020B0604020202020204" pitchFamily="34" charset="0"/>
              </a:rPr>
              <a:t>-fellowship/</a:t>
            </a:r>
          </a:p>
        </p:txBody>
      </p:sp>
    </p:spTree>
    <p:extLst>
      <p:ext uri="{BB962C8B-B14F-4D97-AF65-F5344CB8AC3E}">
        <p14:creationId xmlns:p14="http://schemas.microsoft.com/office/powerpoint/2010/main" val="220262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Submission Questions</a:t>
            </a:r>
          </a:p>
        </p:txBody>
      </p:sp>
      <p:sp>
        <p:nvSpPr>
          <p:cNvPr id="16" name="Content Placeholder 2"/>
          <p:cNvSpPr txBox="1">
            <a:spLocks/>
          </p:cNvSpPr>
          <p:nvPr/>
        </p:nvSpPr>
        <p:spPr>
          <a:xfrm>
            <a:off x="1066800" y="1600200"/>
            <a:ext cx="7593964"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endParaRPr lang="en-US" sz="2000" dirty="0">
              <a:solidFill>
                <a:schemeClr val="tx1"/>
              </a:solidFill>
            </a:endParaRPr>
          </a:p>
          <a:p>
            <a:pPr marL="0" indent="0" eaLnBrk="1" hangingPunct="1">
              <a:spcBef>
                <a:spcPct val="0"/>
              </a:spcBef>
              <a:buNone/>
            </a:pPr>
            <a:r>
              <a:rPr lang="en-US" sz="2400" dirty="0">
                <a:solidFill>
                  <a:schemeClr val="tx1"/>
                </a:solidFill>
              </a:rPr>
              <a:t>If you have questions, the first source of answers should be your </a:t>
            </a:r>
            <a:r>
              <a:rPr lang="en-US" sz="2400" b="1" dirty="0">
                <a:solidFill>
                  <a:srgbClr val="005B82"/>
                </a:solidFill>
              </a:rPr>
              <a:t>Sponsor</a:t>
            </a:r>
            <a:r>
              <a:rPr lang="en-US" sz="2400" dirty="0">
                <a:solidFill>
                  <a:schemeClr val="accent5"/>
                </a:solidFill>
              </a:rPr>
              <a:t>.</a:t>
            </a:r>
          </a:p>
          <a:p>
            <a:pPr marL="342900" indent="-342900" eaLnBrk="1" hangingPunct="1">
              <a:spcBef>
                <a:spcPct val="0"/>
              </a:spcBef>
              <a:buFont typeface="+mj-lt"/>
              <a:buAutoNum type="arabicPeriod"/>
            </a:pPr>
            <a:endParaRPr lang="en-US" sz="2400" dirty="0">
              <a:solidFill>
                <a:schemeClr val="accent5"/>
              </a:solidFill>
            </a:endParaRPr>
          </a:p>
          <a:p>
            <a:pPr marL="0" indent="0" eaLnBrk="1" hangingPunct="1">
              <a:spcBef>
                <a:spcPct val="0"/>
              </a:spcBef>
              <a:buNone/>
            </a:pPr>
            <a:r>
              <a:rPr lang="en-US" sz="2400" dirty="0">
                <a:solidFill>
                  <a:schemeClr val="tx1"/>
                </a:solidFill>
              </a:rPr>
              <a:t>Questions unanswerable by your sponsor can be emailed to the </a:t>
            </a:r>
            <a:r>
              <a:rPr lang="en-US" sz="2400" b="1" dirty="0">
                <a:solidFill>
                  <a:srgbClr val="005B82"/>
                </a:solidFill>
              </a:rPr>
              <a:t>ACHA Executive Director</a:t>
            </a:r>
            <a:r>
              <a:rPr lang="en-US" sz="2400" dirty="0">
                <a:solidFill>
                  <a:schemeClr val="accent5"/>
                </a:solidFill>
              </a:rPr>
              <a:t>, </a:t>
            </a:r>
            <a:r>
              <a:rPr lang="en-US" sz="2400" dirty="0">
                <a:solidFill>
                  <a:schemeClr val="tx1"/>
                </a:solidFill>
              </a:rPr>
              <a:t>who may address them directly, or defer to the Board Liaison or clarification.</a:t>
            </a:r>
          </a:p>
        </p:txBody>
      </p:sp>
    </p:spTree>
    <p:extLst>
      <p:ext uri="{BB962C8B-B14F-4D97-AF65-F5344CB8AC3E}">
        <p14:creationId xmlns:p14="http://schemas.microsoft.com/office/powerpoint/2010/main" val="193464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Submission Due Date</a:t>
            </a:r>
          </a:p>
        </p:txBody>
      </p:sp>
      <p:sp>
        <p:nvSpPr>
          <p:cNvPr id="16" name="Content Placeholder 2"/>
          <p:cNvSpPr txBox="1">
            <a:spLocks/>
          </p:cNvSpPr>
          <p:nvPr/>
        </p:nvSpPr>
        <p:spPr>
          <a:xfrm>
            <a:off x="301625" y="1143000"/>
            <a:ext cx="8670926"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rPr>
              <a:t> </a:t>
            </a:r>
          </a:p>
          <a:p>
            <a:pPr marL="0" indent="0" eaLnBrk="1" hangingPunct="1">
              <a:spcBef>
                <a:spcPct val="0"/>
              </a:spcBef>
              <a:buNone/>
            </a:pPr>
            <a:r>
              <a:rPr lang="en-US" sz="2400" dirty="0">
                <a:solidFill>
                  <a:schemeClr val="tx1"/>
                </a:solidFill>
              </a:rPr>
              <a:t>Submissions are due </a:t>
            </a:r>
            <a:r>
              <a:rPr lang="en-US" sz="2400" b="1" dirty="0">
                <a:solidFill>
                  <a:srgbClr val="005B82"/>
                </a:solidFill>
              </a:rPr>
              <a:t>on-line </a:t>
            </a:r>
            <a:r>
              <a:rPr lang="en-US" sz="2400" dirty="0">
                <a:solidFill>
                  <a:schemeClr val="tx1"/>
                </a:solidFill>
              </a:rPr>
              <a:t>no later than </a:t>
            </a:r>
            <a:r>
              <a:rPr lang="en-US" sz="2400" b="1" dirty="0">
                <a:solidFill>
                  <a:srgbClr val="016893"/>
                </a:solidFill>
              </a:rPr>
              <a:t>5 PM ET</a:t>
            </a:r>
            <a:r>
              <a:rPr lang="en-US" sz="2400" dirty="0">
                <a:solidFill>
                  <a:schemeClr val="tx1"/>
                </a:solidFill>
              </a:rPr>
              <a:t>:</a:t>
            </a:r>
          </a:p>
          <a:p>
            <a:pPr marL="0" indent="0" eaLnBrk="1" hangingPunct="1">
              <a:spcBef>
                <a:spcPct val="0"/>
              </a:spcBef>
              <a:buNone/>
            </a:pPr>
            <a:endParaRPr lang="en-US" sz="2400" dirty="0">
              <a:solidFill>
                <a:schemeClr val="accent5"/>
              </a:solidFill>
            </a:endParaRPr>
          </a:p>
          <a:p>
            <a:pPr marL="0" indent="0" algn="ctr" eaLnBrk="1" hangingPunct="1">
              <a:spcBef>
                <a:spcPct val="0"/>
              </a:spcBef>
              <a:buNone/>
            </a:pPr>
            <a:r>
              <a:rPr lang="en-US" sz="3700" b="1" dirty="0">
                <a:solidFill>
                  <a:srgbClr val="145572"/>
                </a:solidFill>
              </a:rPr>
              <a:t> </a:t>
            </a:r>
          </a:p>
          <a:p>
            <a:pPr marL="0" indent="0" algn="ctr" eaLnBrk="1" hangingPunct="1">
              <a:spcBef>
                <a:spcPct val="0"/>
              </a:spcBef>
              <a:buNone/>
            </a:pPr>
            <a:r>
              <a:rPr lang="en-US" sz="7200" b="1" dirty="0">
                <a:solidFill>
                  <a:schemeClr val="tx1"/>
                </a:solidFill>
              </a:rPr>
              <a:t>March  31, 2024</a:t>
            </a:r>
          </a:p>
          <a:p>
            <a:pPr marL="0" indent="0" eaLnBrk="1" hangingPunct="1">
              <a:spcBef>
                <a:spcPct val="0"/>
              </a:spcBef>
              <a:buNone/>
            </a:pPr>
            <a:endParaRPr lang="en-US" sz="2400" dirty="0">
              <a:solidFill>
                <a:schemeClr val="accent5"/>
              </a:solidFill>
            </a:endParaRPr>
          </a:p>
          <a:p>
            <a:pPr marL="0" indent="0" eaLnBrk="1" hangingPunct="1">
              <a:spcBef>
                <a:spcPct val="0"/>
              </a:spcBef>
              <a:buNone/>
            </a:pPr>
            <a:endParaRPr lang="en-US" sz="2400" dirty="0">
              <a:solidFill>
                <a:schemeClr val="accent5"/>
              </a:solidFill>
            </a:endParaRPr>
          </a:p>
          <a:p>
            <a:pPr marL="0" indent="0" eaLnBrk="1" hangingPunct="1">
              <a:spcBef>
                <a:spcPct val="0"/>
              </a:spcBef>
              <a:buNone/>
            </a:pPr>
            <a:endParaRPr lang="en-US" sz="2400" dirty="0">
              <a:solidFill>
                <a:schemeClr val="accent5"/>
              </a:solidFill>
            </a:endParaRPr>
          </a:p>
          <a:p>
            <a:pPr marL="0" indent="0" eaLnBrk="1" hangingPunct="1">
              <a:spcBef>
                <a:spcPct val="0"/>
              </a:spcBef>
              <a:buNone/>
            </a:pPr>
            <a:r>
              <a:rPr lang="en-US" sz="2400" dirty="0">
                <a:solidFill>
                  <a:schemeClr val="tx1"/>
                </a:solidFill>
              </a:rPr>
              <a:t>We strongly urge submissions be uploaded well </a:t>
            </a:r>
            <a:r>
              <a:rPr lang="en-US" sz="2400" b="1" dirty="0">
                <a:solidFill>
                  <a:srgbClr val="005B82"/>
                </a:solidFill>
              </a:rPr>
              <a:t>in advance</a:t>
            </a:r>
            <a:r>
              <a:rPr lang="en-US" sz="2400" dirty="0">
                <a:solidFill>
                  <a:schemeClr val="accent5"/>
                </a:solidFill>
              </a:rPr>
              <a:t>.</a:t>
            </a:r>
          </a:p>
        </p:txBody>
      </p:sp>
    </p:spTree>
    <p:extLst>
      <p:ext uri="{BB962C8B-B14F-4D97-AF65-F5344CB8AC3E}">
        <p14:creationId xmlns:p14="http://schemas.microsoft.com/office/powerpoint/2010/main" val="738242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Submission Confirmation</a:t>
            </a:r>
          </a:p>
        </p:txBody>
      </p:sp>
      <p:sp>
        <p:nvSpPr>
          <p:cNvPr id="16" name="Content Placeholder 2"/>
          <p:cNvSpPr txBox="1">
            <a:spLocks/>
          </p:cNvSpPr>
          <p:nvPr/>
        </p:nvSpPr>
        <p:spPr>
          <a:xfrm>
            <a:off x="133283" y="954263"/>
            <a:ext cx="8996518" cy="823452"/>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r>
              <a:rPr lang="en-US" sz="2000" dirty="0">
                <a:solidFill>
                  <a:schemeClr val="accent5"/>
                </a:solidFill>
                <a:cs typeface="Helvetica" panose="020B0604020202020204" pitchFamily="34" charset="0"/>
              </a:rPr>
              <a:t> </a:t>
            </a:r>
          </a:p>
          <a:p>
            <a:pPr marL="0" indent="0" eaLnBrk="1" hangingPunct="1">
              <a:spcBef>
                <a:spcPct val="0"/>
              </a:spcBef>
              <a:buNone/>
            </a:pPr>
            <a:r>
              <a:rPr lang="en-US" sz="2400" dirty="0">
                <a:solidFill>
                  <a:schemeClr val="tx1"/>
                </a:solidFill>
              </a:rPr>
              <a:t>All submissions will be uploaded electronically through </a:t>
            </a:r>
            <a:r>
              <a:rPr lang="en-US" sz="2400" b="1" dirty="0" err="1">
                <a:solidFill>
                  <a:srgbClr val="005B82"/>
                </a:solidFill>
                <a:cs typeface="Helvetica" panose="020B0604020202020204" pitchFamily="34" charset="0"/>
              </a:rPr>
              <a:t>Certemy</a:t>
            </a:r>
            <a:r>
              <a:rPr lang="en-US" sz="2400" dirty="0">
                <a:solidFill>
                  <a:schemeClr val="accent5"/>
                </a:solidFill>
                <a:cs typeface="Helvetica" panose="020B0604020202020204" pitchFamily="34" charset="0"/>
              </a:rPr>
              <a:t>.</a:t>
            </a:r>
            <a:endParaRPr lang="en-US" sz="2800" dirty="0">
              <a:solidFill>
                <a:schemeClr val="accent5"/>
              </a:solidFill>
              <a:cs typeface="Helvetica" panose="020B0604020202020204" pitchFamily="34" charset="0"/>
            </a:endParaRPr>
          </a:p>
          <a:p>
            <a:pPr marL="0" indent="0" eaLnBrk="1" hangingPunct="1">
              <a:spcBef>
                <a:spcPct val="0"/>
              </a:spcBef>
              <a:buNone/>
            </a:pPr>
            <a:endParaRPr lang="en-US" sz="2800" dirty="0">
              <a:solidFill>
                <a:schemeClr val="accent5"/>
              </a:solidFill>
              <a:cs typeface="Helvetica" panose="020B0604020202020204" pitchFamily="34" charset="0"/>
            </a:endParaRPr>
          </a:p>
          <a:p>
            <a:pPr marL="0" indent="0" eaLnBrk="1" hangingPunct="1">
              <a:spcBef>
                <a:spcPct val="0"/>
              </a:spcBef>
              <a:buNone/>
            </a:pPr>
            <a:endParaRPr lang="en-US" sz="2800" dirty="0">
              <a:solidFill>
                <a:schemeClr val="accent5"/>
              </a:solidFill>
              <a:cs typeface="Helvetica" panose="020B0604020202020204" pitchFamily="34" charset="0"/>
            </a:endParaRPr>
          </a:p>
        </p:txBody>
      </p:sp>
      <p:pic>
        <p:nvPicPr>
          <p:cNvPr id="2" name="Picture 1">
            <a:extLst>
              <a:ext uri="{FF2B5EF4-FFF2-40B4-BE49-F238E27FC236}">
                <a16:creationId xmlns:a16="http://schemas.microsoft.com/office/drawing/2014/main" id="{5C87A075-4C91-4CA4-9A13-EE68658169CC}"/>
              </a:ext>
            </a:extLst>
          </p:cNvPr>
          <p:cNvPicPr>
            <a:picLocks noChangeAspect="1"/>
          </p:cNvPicPr>
          <p:nvPr/>
        </p:nvPicPr>
        <p:blipFill rotWithShape="1">
          <a:blip r:embed="rId3"/>
          <a:srcRect l="33792" t="48167" r="26841" b="9949"/>
          <a:stretch/>
        </p:blipFill>
        <p:spPr>
          <a:xfrm>
            <a:off x="2857500" y="4572000"/>
            <a:ext cx="3352800" cy="1524000"/>
          </a:xfrm>
          <a:prstGeom prst="rect">
            <a:avLst/>
          </a:prstGeom>
        </p:spPr>
      </p:pic>
      <p:sp>
        <p:nvSpPr>
          <p:cNvPr id="4" name="TextBox 3">
            <a:extLst>
              <a:ext uri="{FF2B5EF4-FFF2-40B4-BE49-F238E27FC236}">
                <a16:creationId xmlns:a16="http://schemas.microsoft.com/office/drawing/2014/main" id="{44EF6377-8BF5-E642-EFF3-BA73ACDC24D1}"/>
              </a:ext>
            </a:extLst>
          </p:cNvPr>
          <p:cNvSpPr txBox="1"/>
          <p:nvPr/>
        </p:nvSpPr>
        <p:spPr>
          <a:xfrm>
            <a:off x="419100" y="2133600"/>
            <a:ext cx="8229600" cy="2646878"/>
          </a:xfrm>
          <a:prstGeom prst="rect">
            <a:avLst/>
          </a:prstGeom>
          <a:noFill/>
        </p:spPr>
        <p:txBody>
          <a:bodyPr wrap="square" rtlCol="0">
            <a:spAutoFit/>
          </a:bodyPr>
          <a:lstStyle/>
          <a:p>
            <a:r>
              <a:rPr lang="en-US" sz="2400" b="1" dirty="0">
                <a:solidFill>
                  <a:srgbClr val="005B82"/>
                </a:solidFill>
                <a:latin typeface="Helvetica" panose="020B0604020202020204" pitchFamily="34" charset="0"/>
                <a:cs typeface="Helvetica" panose="020B0604020202020204" pitchFamily="34" charset="0"/>
              </a:rPr>
              <a:t>2024 Application</a:t>
            </a:r>
          </a:p>
          <a:p>
            <a:endParaRPr lang="en-US" dirty="0">
              <a:latin typeface="Helvetica" panose="020B0604020202020204" pitchFamily="34" charset="0"/>
              <a:cs typeface="Helvetica" panose="020B0604020202020204" pitchFamily="34" charset="0"/>
            </a:endParaRPr>
          </a:p>
          <a:p>
            <a:pPr marL="342900" indent="-342900">
              <a:spcAft>
                <a:spcPts val="600"/>
              </a:spcAft>
              <a:buFont typeface="Wingdings" panose="05000000000000000000" pitchFamily="2" charset="2"/>
              <a:buChar char="§"/>
            </a:pPr>
            <a:r>
              <a:rPr lang="en-US" sz="2400" dirty="0">
                <a:latin typeface="Helvetica" panose="020B0604020202020204" pitchFamily="34" charset="0"/>
                <a:cs typeface="Helvetica" panose="020B0604020202020204" pitchFamily="34" charset="0"/>
              </a:rPr>
              <a:t>All materials must be received by March 31, 2024, before 5</a:t>
            </a:r>
            <a:r>
              <a:rPr lang="en-US" sz="2400" dirty="0">
                <a:latin typeface="Helvetica" panose="020B0604020202020204" pitchFamily="34" charset="0"/>
                <a:cs typeface="Helvetica" panose="020B0604020202020204" pitchFamily="34" charset="0"/>
                <a:sym typeface="Wingdings" panose="05000000000000000000" pitchFamily="2" charset="2"/>
              </a:rPr>
              <a:t>:00 PM ET.  All deadlines will be strictly observed.</a:t>
            </a:r>
          </a:p>
          <a:p>
            <a:pPr marL="342900" indent="-342900">
              <a:spcAft>
                <a:spcPts val="600"/>
              </a:spcAft>
              <a:buFont typeface="Wingdings" panose="05000000000000000000" pitchFamily="2" charset="2"/>
              <a:buChar char="§"/>
            </a:pPr>
            <a:r>
              <a:rPr lang="en-US" sz="2400" dirty="0">
                <a:latin typeface="Helvetica" panose="020B0604020202020204" pitchFamily="34" charset="0"/>
                <a:cs typeface="Helvetica" panose="020B0604020202020204" pitchFamily="34" charset="0"/>
                <a:sym typeface="Wingdings" panose="05000000000000000000" pitchFamily="2" charset="2"/>
              </a:rPr>
              <a:t>$100 application fee (non-refundable).</a:t>
            </a:r>
          </a:p>
          <a:p>
            <a:endParaRPr lang="en-US" dirty="0"/>
          </a:p>
        </p:txBody>
      </p:sp>
    </p:spTree>
    <p:extLst>
      <p:ext uri="{BB962C8B-B14F-4D97-AF65-F5344CB8AC3E}">
        <p14:creationId xmlns:p14="http://schemas.microsoft.com/office/powerpoint/2010/main" val="141511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625" y="228600"/>
            <a:ext cx="8534400" cy="762000"/>
          </a:xfrm>
        </p:spPr>
        <p:txBody>
          <a:bodyPr/>
          <a:lstStyle/>
          <a:p>
            <a:pPr>
              <a:defRPr/>
            </a:pPr>
            <a:r>
              <a:rPr lang="en-US" dirty="0">
                <a:solidFill>
                  <a:srgbClr val="336699"/>
                </a:solidFill>
              </a:rPr>
              <a:t>Agenda</a:t>
            </a:r>
          </a:p>
        </p:txBody>
      </p:sp>
      <p:sp>
        <p:nvSpPr>
          <p:cNvPr id="5" name="Content Placeholder 4"/>
          <p:cNvSpPr>
            <a:spLocks noGrp="1"/>
          </p:cNvSpPr>
          <p:nvPr>
            <p:ph sz="quarter" idx="1"/>
          </p:nvPr>
        </p:nvSpPr>
        <p:spPr>
          <a:xfrm>
            <a:off x="623093" y="1143000"/>
            <a:ext cx="7891463" cy="4572000"/>
          </a:xfrm>
        </p:spPr>
        <p:txBody>
          <a:bodyPr/>
          <a:lstStyle/>
          <a:p>
            <a:pPr marL="607060" indent="-514350">
              <a:spcBef>
                <a:spcPts val="1200"/>
              </a:spcBef>
              <a:buClr>
                <a:schemeClr val="accent3"/>
              </a:buClr>
              <a:buFont typeface="+mj-lt"/>
              <a:buAutoNum type="arabicPeriod"/>
              <a:defRPr/>
            </a:pPr>
            <a:r>
              <a:rPr lang="en-US" sz="2000" dirty="0">
                <a:solidFill>
                  <a:schemeClr val="tx1"/>
                </a:solidFill>
              </a:rPr>
              <a:t>Welcome &amp; Introductions</a:t>
            </a:r>
          </a:p>
          <a:p>
            <a:pPr marL="607060" indent="-514350">
              <a:spcBef>
                <a:spcPts val="1200"/>
              </a:spcBef>
              <a:buClr>
                <a:schemeClr val="accent3"/>
              </a:buClr>
              <a:buFont typeface="+mj-lt"/>
              <a:buAutoNum type="arabicPeriod"/>
              <a:defRPr/>
            </a:pPr>
            <a:r>
              <a:rPr lang="en-US" sz="2000" dirty="0">
                <a:solidFill>
                  <a:schemeClr val="tx1"/>
                </a:solidFill>
              </a:rPr>
              <a:t>Getting Started and Categories of Nomination</a:t>
            </a:r>
          </a:p>
          <a:p>
            <a:pPr marL="607060" indent="-514350">
              <a:spcBef>
                <a:spcPts val="1200"/>
              </a:spcBef>
              <a:buClr>
                <a:schemeClr val="accent3"/>
              </a:buClr>
              <a:buFont typeface="+mj-lt"/>
              <a:buAutoNum type="arabicPeriod"/>
              <a:defRPr/>
            </a:pPr>
            <a:r>
              <a:rPr lang="en-US" sz="2000" dirty="0">
                <a:solidFill>
                  <a:schemeClr val="tx1"/>
                </a:solidFill>
              </a:rPr>
              <a:t>Selecting a Sponsor and Submittal Questions</a:t>
            </a:r>
          </a:p>
          <a:p>
            <a:pPr marL="607060" indent="-514350">
              <a:spcBef>
                <a:spcPts val="1200"/>
              </a:spcBef>
              <a:buClr>
                <a:schemeClr val="accent3"/>
              </a:buClr>
              <a:buFont typeface="+mj-lt"/>
              <a:buAutoNum type="arabicPeriod"/>
              <a:defRPr/>
            </a:pPr>
            <a:r>
              <a:rPr lang="en-US" sz="2000" dirty="0">
                <a:solidFill>
                  <a:schemeClr val="tx1"/>
                </a:solidFill>
              </a:rPr>
              <a:t>Submission Due Date &amp; Confirmation</a:t>
            </a:r>
          </a:p>
          <a:p>
            <a:pPr marL="607060" indent="-514350">
              <a:spcBef>
                <a:spcPts val="1200"/>
              </a:spcBef>
              <a:buClr>
                <a:schemeClr val="accent3"/>
              </a:buClr>
              <a:buFont typeface="+mj-lt"/>
              <a:buAutoNum type="arabicPeriod"/>
              <a:defRPr/>
            </a:pPr>
            <a:r>
              <a:rPr lang="en-US" sz="2000" dirty="0">
                <a:solidFill>
                  <a:schemeClr val="tx1"/>
                </a:solidFill>
              </a:rPr>
              <a:t>Jury and Criteria</a:t>
            </a:r>
          </a:p>
          <a:p>
            <a:pPr marL="607060" indent="-514350">
              <a:spcBef>
                <a:spcPts val="1200"/>
              </a:spcBef>
              <a:buClr>
                <a:schemeClr val="accent3"/>
              </a:buClr>
              <a:buFont typeface="+mj-lt"/>
              <a:buAutoNum type="arabicPeriod"/>
              <a:defRPr/>
            </a:pPr>
            <a:r>
              <a:rPr lang="en-US" sz="2000" dirty="0">
                <a:solidFill>
                  <a:schemeClr val="tx1"/>
                </a:solidFill>
              </a:rPr>
              <a:t>Notification of Elevation</a:t>
            </a:r>
          </a:p>
          <a:p>
            <a:pPr marL="607060" indent="-514350">
              <a:spcBef>
                <a:spcPts val="1200"/>
              </a:spcBef>
              <a:buClr>
                <a:schemeClr val="accent3"/>
              </a:buClr>
              <a:buFont typeface="+mj-lt"/>
              <a:buAutoNum type="arabicPeriod"/>
              <a:defRPr/>
            </a:pPr>
            <a:r>
              <a:rPr lang="en-US" sz="2000" dirty="0">
                <a:solidFill>
                  <a:schemeClr val="tx1"/>
                </a:solidFill>
              </a:rPr>
              <a:t>Ownership Of Submissions</a:t>
            </a:r>
          </a:p>
          <a:p>
            <a:pPr marL="607060" indent="-514350">
              <a:spcBef>
                <a:spcPts val="1200"/>
              </a:spcBef>
              <a:buClr>
                <a:schemeClr val="accent3"/>
              </a:buClr>
              <a:buFont typeface="+mj-lt"/>
              <a:buAutoNum type="arabicPeriod"/>
              <a:defRPr/>
            </a:pPr>
            <a:r>
              <a:rPr lang="en-US" sz="2000" dirty="0">
                <a:solidFill>
                  <a:schemeClr val="tx1"/>
                </a:solidFill>
              </a:rPr>
              <a:t>Resubmission</a:t>
            </a:r>
          </a:p>
          <a:p>
            <a:pPr marL="607060" indent="-514350">
              <a:spcBef>
                <a:spcPts val="1200"/>
              </a:spcBef>
              <a:buClr>
                <a:schemeClr val="accent3"/>
              </a:buClr>
              <a:buFont typeface="+mj-lt"/>
              <a:buAutoNum type="arabicPeriod"/>
              <a:defRPr/>
            </a:pPr>
            <a:r>
              <a:rPr lang="en-US" sz="2000" dirty="0">
                <a:solidFill>
                  <a:schemeClr val="tx1"/>
                </a:solidFill>
              </a:rPr>
              <a:t>What Success looks like…</a:t>
            </a:r>
          </a:p>
          <a:p>
            <a:pPr marL="607060" indent="-514350">
              <a:spcBef>
                <a:spcPts val="1200"/>
              </a:spcBef>
              <a:buClr>
                <a:schemeClr val="accent3"/>
              </a:buClr>
              <a:buFont typeface="+mj-lt"/>
              <a:buAutoNum type="arabicPeriod"/>
              <a:defRPr/>
            </a:pPr>
            <a:r>
              <a:rPr lang="en-US" sz="2000" dirty="0">
                <a:solidFill>
                  <a:schemeClr val="tx1"/>
                </a:solidFill>
              </a:rPr>
              <a:t>Q &amp; A</a:t>
            </a:r>
          </a:p>
          <a:p>
            <a:pPr marL="607060" indent="-514350">
              <a:spcBef>
                <a:spcPts val="1800"/>
              </a:spcBef>
              <a:buClr>
                <a:schemeClr val="accent3"/>
              </a:buClr>
              <a:buFont typeface="+mj-lt"/>
              <a:buAutoNum type="arabicPeriod"/>
              <a:defRPr/>
            </a:pPr>
            <a:endParaRPr lang="en-US" sz="2200" dirty="0">
              <a:solidFill>
                <a:schemeClr val="tx1"/>
              </a:solidFill>
            </a:endParaRPr>
          </a:p>
          <a:p>
            <a:pPr marL="607060" indent="-514350">
              <a:spcBef>
                <a:spcPts val="1800"/>
              </a:spcBef>
              <a:buClr>
                <a:schemeClr val="accent3"/>
              </a:buClr>
              <a:buFont typeface="+mj-lt"/>
              <a:buAutoNum type="arabicPeriod"/>
              <a:defRPr/>
            </a:pPr>
            <a:endParaRPr lang="en-US" sz="2400" dirty="0">
              <a:solidFill>
                <a:schemeClr val="tx1"/>
              </a:solidFill>
            </a:endParaRPr>
          </a:p>
          <a:p>
            <a:pPr marL="607060" indent="-514350">
              <a:spcBef>
                <a:spcPts val="1800"/>
              </a:spcBef>
              <a:buClr>
                <a:schemeClr val="accent3"/>
              </a:buClr>
              <a:buFont typeface="+mj-lt"/>
              <a:buAutoNum type="arabicPeriod"/>
              <a:defRPr/>
            </a:pPr>
            <a:endParaRPr lang="en-US"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90600" y="2923116"/>
            <a:ext cx="1676399"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TBD</a:t>
            </a:r>
            <a:r>
              <a:rPr lang="en-US" dirty="0">
                <a:latin typeface="Helvetica" panose="020B0604020202020204" pitchFamily="34" charset="0"/>
                <a:cs typeface="Helvetica" panose="020B0604020202020204" pitchFamily="34" charset="0"/>
              </a:rPr>
              <a:t>, FACHA </a:t>
            </a:r>
          </a:p>
        </p:txBody>
      </p:sp>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2024 Jury</a:t>
            </a:r>
          </a:p>
        </p:txBody>
      </p:sp>
      <p:sp>
        <p:nvSpPr>
          <p:cNvPr id="17" name="Rectangle 16">
            <a:extLst>
              <a:ext uri="{FF2B5EF4-FFF2-40B4-BE49-F238E27FC236}">
                <a16:creationId xmlns:a16="http://schemas.microsoft.com/office/drawing/2014/main" id="{C9126A7F-66BC-4CE6-BC5E-D28C5DE20EFE}"/>
              </a:ext>
            </a:extLst>
          </p:cNvPr>
          <p:cNvSpPr/>
          <p:nvPr/>
        </p:nvSpPr>
        <p:spPr>
          <a:xfrm>
            <a:off x="3657600" y="4343400"/>
            <a:ext cx="2300694" cy="646331"/>
          </a:xfrm>
          <a:prstGeom prst="rect">
            <a:avLst/>
          </a:prstGeom>
        </p:spPr>
        <p:txBody>
          <a:bodyPr wrap="none">
            <a:spAutoFit/>
          </a:bodyPr>
          <a:lstStyle/>
          <a:p>
            <a:r>
              <a:rPr lang="en-US" b="1" dirty="0">
                <a:latin typeface="Helvetica" panose="020B0604020202020204" pitchFamily="34" charset="0"/>
                <a:cs typeface="Helvetica" panose="020B0604020202020204" pitchFamily="34" charset="0"/>
              </a:rPr>
              <a:t>John Ruffo</a:t>
            </a:r>
            <a:r>
              <a:rPr lang="en-US" dirty="0">
                <a:latin typeface="Helvetica" panose="020B0604020202020204" pitchFamily="34" charset="0"/>
                <a:cs typeface="Helvetica" panose="020B0604020202020204" pitchFamily="34" charset="0"/>
              </a:rPr>
              <a:t>, FACHA</a:t>
            </a:r>
          </a:p>
          <a:p>
            <a:pPr algn="ctr"/>
            <a:r>
              <a:rPr lang="en-US" dirty="0">
                <a:latin typeface="Helvetica" panose="020B0604020202020204" pitchFamily="34" charset="0"/>
                <a:cs typeface="Helvetica" panose="020B0604020202020204" pitchFamily="34" charset="0"/>
              </a:rPr>
              <a:t>Jury Chair </a:t>
            </a:r>
            <a:endParaRPr lang="en-US" b="1" dirty="0">
              <a:latin typeface="Helvetica" panose="020B0604020202020204" pitchFamily="34" charset="0"/>
              <a:cs typeface="Helvetica" panose="020B0604020202020204" pitchFamily="34" charset="0"/>
            </a:endParaRPr>
          </a:p>
        </p:txBody>
      </p:sp>
      <p:sp>
        <p:nvSpPr>
          <p:cNvPr id="21" name="Rectangle 20">
            <a:extLst>
              <a:ext uri="{FF2B5EF4-FFF2-40B4-BE49-F238E27FC236}">
                <a16:creationId xmlns:a16="http://schemas.microsoft.com/office/drawing/2014/main" id="{21AEB844-F5E6-4353-BC46-83D689C7BAE1}"/>
              </a:ext>
            </a:extLst>
          </p:cNvPr>
          <p:cNvSpPr/>
          <p:nvPr/>
        </p:nvSpPr>
        <p:spPr>
          <a:xfrm>
            <a:off x="322045" y="5606111"/>
            <a:ext cx="3089710" cy="369332"/>
          </a:xfrm>
          <a:prstGeom prst="rect">
            <a:avLst/>
          </a:prstGeom>
        </p:spPr>
        <p:txBody>
          <a:bodyPr wrap="square">
            <a:spAutoFit/>
          </a:bodyPr>
          <a:lstStyle/>
          <a:p>
            <a:r>
              <a:rPr lang="en-US" b="1" dirty="0">
                <a:latin typeface="Helvetica" panose="020B0604020202020204" pitchFamily="34" charset="0"/>
                <a:cs typeface="Helvetica" panose="020B0604020202020204" pitchFamily="34" charset="0"/>
              </a:rPr>
              <a:t>Mardelle Shepley</a:t>
            </a:r>
            <a:r>
              <a:rPr lang="en-US" dirty="0">
                <a:latin typeface="Helvetica" panose="020B0604020202020204" pitchFamily="34" charset="0"/>
                <a:cs typeface="Helvetica" panose="020B0604020202020204" pitchFamily="34" charset="0"/>
              </a:rPr>
              <a:t>, FACHA </a:t>
            </a:r>
          </a:p>
        </p:txBody>
      </p:sp>
      <p:sp>
        <p:nvSpPr>
          <p:cNvPr id="2" name="Oval 1">
            <a:extLst>
              <a:ext uri="{FF2B5EF4-FFF2-40B4-BE49-F238E27FC236}">
                <a16:creationId xmlns:a16="http://schemas.microsoft.com/office/drawing/2014/main" id="{F0B85D86-082B-409F-FC5D-F492A59EE130}"/>
              </a:ext>
            </a:extLst>
          </p:cNvPr>
          <p:cNvSpPr/>
          <p:nvPr/>
        </p:nvSpPr>
        <p:spPr>
          <a:xfrm>
            <a:off x="3860880" y="2514600"/>
            <a:ext cx="1752600" cy="1752600"/>
          </a:xfrm>
          <a:prstGeom prst="ellipse">
            <a:avLst/>
          </a:prstGeom>
          <a:blipFill>
            <a:blip r:embed="rId3"/>
            <a:stretch>
              <a:fillRect/>
            </a:stretch>
          </a:blipFill>
          <a:ln w="76200">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380D2C0-0884-74E8-A6E4-D58855CBC436}"/>
              </a:ext>
            </a:extLst>
          </p:cNvPr>
          <p:cNvSpPr/>
          <p:nvPr/>
        </p:nvSpPr>
        <p:spPr>
          <a:xfrm>
            <a:off x="6447088" y="1067223"/>
            <a:ext cx="1752600" cy="1752600"/>
          </a:xfrm>
          <a:prstGeom prst="ellipse">
            <a:avLst/>
          </a:prstGeom>
          <a:blipFill>
            <a:blip r:embed="rId4"/>
            <a:stretch>
              <a:fillRect/>
            </a:stretch>
          </a:blipFill>
          <a:ln w="28575">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44CAC0-3F06-FA69-FA83-04EA534E30EC}"/>
              </a:ext>
            </a:extLst>
          </p:cNvPr>
          <p:cNvSpPr/>
          <p:nvPr/>
        </p:nvSpPr>
        <p:spPr>
          <a:xfrm>
            <a:off x="990600" y="1067223"/>
            <a:ext cx="1752600" cy="1752600"/>
          </a:xfrm>
          <a:prstGeom prst="ellipse">
            <a:avLst/>
          </a:prstGeom>
          <a:blipFill>
            <a:blip r:embed="rId5" cstate="print">
              <a:extLst>
                <a:ext uri="{28A0092B-C50C-407E-A947-70E740481C1C}">
                  <a14:useLocalDpi xmlns:a14="http://schemas.microsoft.com/office/drawing/2010/main" val="0"/>
                </a:ext>
              </a:extLst>
            </a:blip>
            <a:stretch>
              <a:fillRect/>
            </a:stretch>
          </a:blipFill>
          <a:ln w="19050">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BE83EC4-58DA-A498-B491-4564C815FB92}"/>
              </a:ext>
            </a:extLst>
          </p:cNvPr>
          <p:cNvSpPr/>
          <p:nvPr/>
        </p:nvSpPr>
        <p:spPr>
          <a:xfrm>
            <a:off x="6050908" y="2907704"/>
            <a:ext cx="2634119" cy="369332"/>
          </a:xfrm>
          <a:prstGeom prst="rect">
            <a:avLst/>
          </a:prstGeom>
        </p:spPr>
        <p:txBody>
          <a:bodyPr wrap="none">
            <a:spAutoFit/>
          </a:bodyPr>
          <a:lstStyle/>
          <a:p>
            <a:r>
              <a:rPr lang="en-US" b="1" dirty="0">
                <a:latin typeface="Helvetica" panose="020B0604020202020204" pitchFamily="34" charset="0"/>
                <a:cs typeface="Helvetica" panose="020B0604020202020204" pitchFamily="34" charset="0"/>
              </a:rPr>
              <a:t>Molly Scanlon</a:t>
            </a:r>
            <a:r>
              <a:rPr lang="en-US" dirty="0">
                <a:latin typeface="Helvetica" panose="020B0604020202020204" pitchFamily="34" charset="0"/>
                <a:cs typeface="Helvetica" panose="020B0604020202020204" pitchFamily="34" charset="0"/>
              </a:rPr>
              <a:t>, FACHA</a:t>
            </a:r>
          </a:p>
        </p:txBody>
      </p:sp>
      <p:sp>
        <p:nvSpPr>
          <p:cNvPr id="16" name="Oval 15">
            <a:extLst>
              <a:ext uri="{FF2B5EF4-FFF2-40B4-BE49-F238E27FC236}">
                <a16:creationId xmlns:a16="http://schemas.microsoft.com/office/drawing/2014/main" id="{7652B880-0CA7-CEE3-965E-4BBA06C29130}"/>
              </a:ext>
            </a:extLst>
          </p:cNvPr>
          <p:cNvSpPr/>
          <p:nvPr/>
        </p:nvSpPr>
        <p:spPr>
          <a:xfrm>
            <a:off x="990600" y="3750218"/>
            <a:ext cx="1752600" cy="1752600"/>
          </a:xfrm>
          <a:prstGeom prst="ellipse">
            <a:avLst/>
          </a:prstGeom>
          <a:blipFill>
            <a:blip r:embed="rId6"/>
            <a:stretch>
              <a:fillRect/>
            </a:stretch>
          </a:blipFill>
          <a:ln w="28575">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66AD38-9C90-4324-A630-E09FFA8EF1CD}"/>
              </a:ext>
            </a:extLst>
          </p:cNvPr>
          <p:cNvSpPr/>
          <p:nvPr/>
        </p:nvSpPr>
        <p:spPr>
          <a:xfrm>
            <a:off x="6447088" y="3750218"/>
            <a:ext cx="1752600" cy="1752600"/>
          </a:xfrm>
          <a:prstGeom prst="ellipse">
            <a:avLst/>
          </a:prstGeom>
          <a:blipFill>
            <a:blip r:embed="rId7"/>
            <a:stretch>
              <a:fillRect/>
            </a:stretch>
          </a:blipFill>
          <a:ln w="28575">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3F5DDF-9C90-1E2A-D328-3D80E2DCC381}"/>
              </a:ext>
            </a:extLst>
          </p:cNvPr>
          <p:cNvSpPr/>
          <p:nvPr/>
        </p:nvSpPr>
        <p:spPr>
          <a:xfrm>
            <a:off x="5980680" y="5606111"/>
            <a:ext cx="2685415" cy="369332"/>
          </a:xfrm>
          <a:prstGeom prst="rect">
            <a:avLst/>
          </a:prstGeom>
        </p:spPr>
        <p:txBody>
          <a:bodyPr wrap="none">
            <a:spAutoFit/>
          </a:bodyPr>
          <a:lstStyle/>
          <a:p>
            <a:r>
              <a:rPr lang="en-US" b="1" dirty="0">
                <a:latin typeface="Helvetica" panose="020B0604020202020204" pitchFamily="34" charset="0"/>
                <a:cs typeface="Helvetica" panose="020B0604020202020204" pitchFamily="34" charset="0"/>
              </a:rPr>
              <a:t>Charles Griffin</a:t>
            </a:r>
            <a:r>
              <a:rPr lang="en-US" dirty="0">
                <a:latin typeface="Helvetica" panose="020B0604020202020204" pitchFamily="34" charset="0"/>
                <a:cs typeface="Helvetica" panose="020B0604020202020204" pitchFamily="34" charset="0"/>
              </a:rPr>
              <a:t>, FACHA</a:t>
            </a:r>
          </a:p>
        </p:txBody>
      </p:sp>
    </p:spTree>
    <p:extLst>
      <p:ext uri="{BB962C8B-B14F-4D97-AF65-F5344CB8AC3E}">
        <p14:creationId xmlns:p14="http://schemas.microsoft.com/office/powerpoint/2010/main" val="4029672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Evaluation Criteria</a:t>
            </a:r>
          </a:p>
        </p:txBody>
      </p:sp>
      <p:sp>
        <p:nvSpPr>
          <p:cNvPr id="16" name="Content Placeholder 2"/>
          <p:cNvSpPr txBox="1">
            <a:spLocks/>
          </p:cNvSpPr>
          <p:nvPr/>
        </p:nvSpPr>
        <p:spPr>
          <a:xfrm>
            <a:off x="301625" y="1524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200"/>
              </a:spcBef>
              <a:buClr>
                <a:schemeClr val="accent5"/>
              </a:buClr>
              <a:defRPr/>
            </a:pPr>
            <a:r>
              <a:rPr lang="en-US" sz="2400" dirty="0">
                <a:solidFill>
                  <a:schemeClr val="tx1"/>
                </a:solidFill>
              </a:rPr>
              <a:t>Distinction within the </a:t>
            </a:r>
            <a:r>
              <a:rPr lang="en-US" sz="2400" b="1" dirty="0">
                <a:solidFill>
                  <a:srgbClr val="005B82"/>
                </a:solidFill>
              </a:rPr>
              <a:t>Category of Nomination</a:t>
            </a:r>
            <a:r>
              <a:rPr lang="en-US" sz="2400" dirty="0">
                <a:solidFill>
                  <a:schemeClr val="accent5"/>
                </a:solidFill>
              </a:rPr>
              <a:t> </a:t>
            </a:r>
          </a:p>
          <a:p>
            <a:pPr>
              <a:spcBef>
                <a:spcPts val="1200"/>
              </a:spcBef>
              <a:buClr>
                <a:schemeClr val="accent5"/>
              </a:buClr>
              <a:defRPr/>
            </a:pPr>
            <a:r>
              <a:rPr lang="en-US" sz="2400" dirty="0">
                <a:solidFill>
                  <a:schemeClr val="tx1"/>
                </a:solidFill>
              </a:rPr>
              <a:t>The jury shall interpret the qualities of excellence, influence, impact, and quality of presentation for the Category of Nomination.</a:t>
            </a:r>
          </a:p>
          <a:p>
            <a:pPr>
              <a:spcBef>
                <a:spcPts val="1200"/>
              </a:spcBef>
              <a:buClr>
                <a:schemeClr val="accent5"/>
              </a:buClr>
              <a:defRPr/>
            </a:pPr>
            <a:r>
              <a:rPr lang="en-US" sz="2400" dirty="0">
                <a:solidFill>
                  <a:schemeClr val="tx1"/>
                </a:solidFill>
              </a:rPr>
              <a:t>Maintain </a:t>
            </a:r>
            <a:r>
              <a:rPr lang="en-US" sz="2400" b="1" dirty="0">
                <a:solidFill>
                  <a:srgbClr val="005B82"/>
                </a:solidFill>
              </a:rPr>
              <a:t>consistency</a:t>
            </a:r>
            <a:r>
              <a:rPr lang="en-US" sz="2400" dirty="0">
                <a:solidFill>
                  <a:schemeClr val="accent5"/>
                </a:solidFill>
              </a:rPr>
              <a:t> </a:t>
            </a:r>
            <a:r>
              <a:rPr lang="en-US" sz="2400" dirty="0">
                <a:solidFill>
                  <a:schemeClr val="tx1"/>
                </a:solidFill>
              </a:rPr>
              <a:t>of evaluation qualities as applied through the history of this award program. </a:t>
            </a:r>
          </a:p>
          <a:p>
            <a:pPr>
              <a:spcBef>
                <a:spcPts val="1200"/>
              </a:spcBef>
              <a:buClr>
                <a:schemeClr val="accent5"/>
              </a:buClr>
              <a:defRPr/>
            </a:pPr>
            <a:r>
              <a:rPr lang="en-US" sz="2400" dirty="0">
                <a:solidFill>
                  <a:schemeClr val="tx1"/>
                </a:solidFill>
              </a:rPr>
              <a:t>The </a:t>
            </a:r>
            <a:r>
              <a:rPr lang="en-US" sz="2400" b="1" dirty="0">
                <a:solidFill>
                  <a:srgbClr val="005B82"/>
                </a:solidFill>
              </a:rPr>
              <a:t>jury will not add any criteria </a:t>
            </a:r>
            <a:r>
              <a:rPr lang="en-US" sz="2400" dirty="0">
                <a:solidFill>
                  <a:schemeClr val="tx1"/>
                </a:solidFill>
              </a:rPr>
              <a:t>to the evaluation process.</a:t>
            </a:r>
          </a:p>
        </p:txBody>
      </p:sp>
    </p:spTree>
    <p:extLst>
      <p:ext uri="{BB962C8B-B14F-4D97-AF65-F5344CB8AC3E}">
        <p14:creationId xmlns:p14="http://schemas.microsoft.com/office/powerpoint/2010/main" val="3153457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Evaluation Criteria</a:t>
            </a:r>
          </a:p>
        </p:txBody>
      </p:sp>
      <p:sp>
        <p:nvSpPr>
          <p:cNvPr id="16" name="Content Placeholder 2"/>
          <p:cNvSpPr txBox="1">
            <a:spLocks/>
          </p:cNvSpPr>
          <p:nvPr/>
        </p:nvSpPr>
        <p:spPr>
          <a:xfrm>
            <a:off x="466725" y="1524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200"/>
              </a:spcBef>
              <a:buClr>
                <a:schemeClr val="accent5"/>
              </a:buClr>
              <a:defRPr/>
            </a:pPr>
            <a:r>
              <a:rPr lang="en-US" sz="2400" dirty="0">
                <a:solidFill>
                  <a:schemeClr val="tx1"/>
                </a:solidFill>
              </a:rPr>
              <a:t>The work of the jury is inherently </a:t>
            </a:r>
            <a:r>
              <a:rPr lang="en-US" sz="2400" b="1" dirty="0">
                <a:solidFill>
                  <a:srgbClr val="005B82"/>
                </a:solidFill>
              </a:rPr>
              <a:t>subjective</a:t>
            </a:r>
            <a:r>
              <a:rPr lang="en-US" sz="2400" dirty="0">
                <a:solidFill>
                  <a:schemeClr val="tx1"/>
                </a:solidFill>
              </a:rPr>
              <a:t> in part and necessarily requires interpretation, while maintaining consistency with past judgements and outcomes</a:t>
            </a:r>
            <a:r>
              <a:rPr lang="en-US" sz="2400" dirty="0">
                <a:solidFill>
                  <a:schemeClr val="accent5"/>
                </a:solidFill>
              </a:rPr>
              <a:t>.</a:t>
            </a:r>
          </a:p>
          <a:p>
            <a:pPr>
              <a:spcBef>
                <a:spcPts val="1200"/>
              </a:spcBef>
              <a:buClr>
                <a:schemeClr val="accent5"/>
              </a:buClr>
              <a:defRPr/>
            </a:pPr>
            <a:r>
              <a:rPr lang="en-US" sz="2400" dirty="0">
                <a:solidFill>
                  <a:schemeClr val="tx1"/>
                </a:solidFill>
              </a:rPr>
              <a:t>The jury will focus their attention on the </a:t>
            </a:r>
            <a:r>
              <a:rPr lang="en-US" sz="2400" b="1" dirty="0">
                <a:solidFill>
                  <a:srgbClr val="005B82"/>
                </a:solidFill>
              </a:rPr>
              <a:t>submission alone</a:t>
            </a:r>
            <a:r>
              <a:rPr lang="en-US" sz="2400" dirty="0">
                <a:solidFill>
                  <a:schemeClr val="accent5"/>
                </a:solidFill>
              </a:rPr>
              <a:t>, </a:t>
            </a:r>
            <a:r>
              <a:rPr lang="en-US" sz="2400" dirty="0">
                <a:solidFill>
                  <a:schemeClr val="tx1"/>
                </a:solidFill>
              </a:rPr>
              <a:t>which shall demonstrate the individual impact through a balanced presentation of achievements, exhibits, and references</a:t>
            </a:r>
            <a:r>
              <a:rPr lang="en-US" sz="2400" dirty="0">
                <a:solidFill>
                  <a:schemeClr val="accent5"/>
                </a:solidFill>
              </a:rPr>
              <a:t>.</a:t>
            </a:r>
          </a:p>
          <a:p>
            <a:pPr>
              <a:spcBef>
                <a:spcPts val="1200"/>
              </a:spcBef>
              <a:buClr>
                <a:schemeClr val="accent5"/>
              </a:buClr>
              <a:defRPr/>
            </a:pPr>
            <a:r>
              <a:rPr lang="en-US" sz="2400" dirty="0">
                <a:solidFill>
                  <a:schemeClr val="tx1"/>
                </a:solidFill>
              </a:rPr>
              <a:t>Successful nominees must receive at least </a:t>
            </a:r>
            <a:r>
              <a:rPr lang="en-US" sz="2400" b="1" dirty="0">
                <a:solidFill>
                  <a:srgbClr val="005B82"/>
                </a:solidFill>
              </a:rPr>
              <a:t>60% jury affirmation</a:t>
            </a:r>
            <a:r>
              <a:rPr lang="en-US" sz="2400" dirty="0">
                <a:solidFill>
                  <a:schemeClr val="accent5"/>
                </a:solidFill>
              </a:rPr>
              <a:t>.</a:t>
            </a:r>
          </a:p>
          <a:p>
            <a:pPr marL="342900" indent="-342900" eaLnBrk="1" hangingPunct="1">
              <a:lnSpc>
                <a:spcPct val="150000"/>
              </a:lnSpc>
              <a:spcBef>
                <a:spcPct val="0"/>
              </a:spcBef>
              <a:buFont typeface="+mj-lt"/>
              <a:buAutoNum type="arabicPeriod"/>
            </a:pPr>
            <a:endParaRPr lang="en-US" sz="1800" dirty="0">
              <a:solidFill>
                <a:schemeClr val="accent5"/>
              </a:solidFill>
            </a:endParaRPr>
          </a:p>
        </p:txBody>
      </p:sp>
    </p:spTree>
    <p:extLst>
      <p:ext uri="{BB962C8B-B14F-4D97-AF65-F5344CB8AC3E}">
        <p14:creationId xmlns:p14="http://schemas.microsoft.com/office/powerpoint/2010/main" val="1952048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Deliberation Record</a:t>
            </a:r>
          </a:p>
        </p:txBody>
      </p:sp>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endParaRPr lang="en-US" sz="1800" dirty="0">
              <a:solidFill>
                <a:schemeClr val="accent5"/>
              </a:solidFill>
            </a:endParaRPr>
          </a:p>
        </p:txBody>
      </p:sp>
      <p:sp>
        <p:nvSpPr>
          <p:cNvPr id="4" name="Content Placeholder 2"/>
          <p:cNvSpPr txBox="1">
            <a:spLocks/>
          </p:cNvSpPr>
          <p:nvPr/>
        </p:nvSpPr>
        <p:spPr>
          <a:xfrm>
            <a:off x="301752" y="22098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200"/>
              </a:spcBef>
              <a:buClr>
                <a:schemeClr val="accent5"/>
              </a:buClr>
              <a:defRPr/>
            </a:pPr>
            <a:r>
              <a:rPr lang="en-US" sz="2400" dirty="0">
                <a:solidFill>
                  <a:schemeClr val="tx1"/>
                </a:solidFill>
              </a:rPr>
              <a:t>The Board liaison will compile a </a:t>
            </a:r>
            <a:r>
              <a:rPr lang="en-US" sz="2400" b="1" dirty="0">
                <a:solidFill>
                  <a:srgbClr val="005B82"/>
                </a:solidFill>
              </a:rPr>
              <a:t>summary</a:t>
            </a:r>
            <a:r>
              <a:rPr lang="en-US" sz="2400" dirty="0">
                <a:solidFill>
                  <a:schemeClr val="accent5"/>
                </a:solidFill>
              </a:rPr>
              <a:t> </a:t>
            </a:r>
            <a:r>
              <a:rPr lang="en-US" sz="2400" dirty="0">
                <a:solidFill>
                  <a:schemeClr val="tx1"/>
                </a:solidFill>
              </a:rPr>
              <a:t>of Jury’s recommendations.</a:t>
            </a:r>
          </a:p>
          <a:p>
            <a:pPr>
              <a:spcBef>
                <a:spcPts val="1200"/>
              </a:spcBef>
              <a:buClr>
                <a:schemeClr val="accent5"/>
              </a:buClr>
              <a:defRPr/>
            </a:pPr>
            <a:endParaRPr lang="en-US" sz="2400" dirty="0">
              <a:solidFill>
                <a:schemeClr val="accent5"/>
              </a:solidFill>
            </a:endParaRPr>
          </a:p>
          <a:p>
            <a:pPr>
              <a:spcBef>
                <a:spcPts val="1200"/>
              </a:spcBef>
              <a:buClr>
                <a:schemeClr val="accent5"/>
              </a:buClr>
              <a:defRPr/>
            </a:pPr>
            <a:r>
              <a:rPr lang="en-US" sz="2400" b="1" dirty="0">
                <a:solidFill>
                  <a:srgbClr val="005B82"/>
                </a:solidFill>
              </a:rPr>
              <a:t>Nominees, sponsors, and other interested parties </a:t>
            </a:r>
            <a:r>
              <a:rPr lang="en-US" sz="2400" dirty="0">
                <a:solidFill>
                  <a:schemeClr val="tx1"/>
                </a:solidFill>
              </a:rPr>
              <a:t>are expressly instructed to </a:t>
            </a:r>
            <a:r>
              <a:rPr lang="en-US" sz="2400" b="1" dirty="0">
                <a:solidFill>
                  <a:srgbClr val="145572"/>
                </a:solidFill>
              </a:rPr>
              <a:t>no</a:t>
            </a:r>
            <a:r>
              <a:rPr lang="en-US" sz="2400" b="1" dirty="0">
                <a:solidFill>
                  <a:srgbClr val="005B82"/>
                </a:solidFill>
              </a:rPr>
              <a:t>t approach the jury to discuss the deliberations of their submissions</a:t>
            </a:r>
            <a:r>
              <a:rPr lang="en-US" sz="2400" dirty="0">
                <a:solidFill>
                  <a:schemeClr val="accent5"/>
                </a:solidFill>
              </a:rPr>
              <a:t>.</a:t>
            </a:r>
          </a:p>
        </p:txBody>
      </p:sp>
    </p:spTree>
    <p:extLst>
      <p:ext uri="{BB962C8B-B14F-4D97-AF65-F5344CB8AC3E}">
        <p14:creationId xmlns:p14="http://schemas.microsoft.com/office/powerpoint/2010/main" val="4119689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301625" y="11430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800"/>
              </a:spcBef>
              <a:buClr>
                <a:schemeClr val="accent5"/>
              </a:buClr>
              <a:defRPr/>
            </a:pPr>
            <a:r>
              <a:rPr lang="en-US" sz="2400" dirty="0">
                <a:solidFill>
                  <a:schemeClr val="tx1"/>
                </a:solidFill>
              </a:rPr>
              <a:t>Once a jury reaches their recommendation, the </a:t>
            </a:r>
            <a:r>
              <a:rPr lang="en-US" sz="2400" b="1" dirty="0">
                <a:solidFill>
                  <a:srgbClr val="005B82"/>
                </a:solidFill>
              </a:rPr>
              <a:t>Board of Regents</a:t>
            </a:r>
            <a:r>
              <a:rPr lang="en-US" sz="2400" dirty="0">
                <a:solidFill>
                  <a:srgbClr val="005B82"/>
                </a:solidFill>
              </a:rPr>
              <a:t> </a:t>
            </a:r>
            <a:r>
              <a:rPr lang="en-US" sz="2400" dirty="0">
                <a:solidFill>
                  <a:schemeClr val="tx1"/>
                </a:solidFill>
              </a:rPr>
              <a:t>formally approves and confers Fellowship.</a:t>
            </a:r>
          </a:p>
          <a:p>
            <a:pPr>
              <a:spcBef>
                <a:spcPts val="1800"/>
              </a:spcBef>
              <a:buClr>
                <a:schemeClr val="accent5"/>
              </a:buClr>
              <a:defRPr/>
            </a:pPr>
            <a:r>
              <a:rPr lang="en-US" sz="2400" dirty="0">
                <a:solidFill>
                  <a:schemeClr val="tx1"/>
                </a:solidFill>
              </a:rPr>
              <a:t>Upon Board approval, the ACHA president will communicate to </a:t>
            </a:r>
            <a:r>
              <a:rPr lang="en-US" sz="2400" b="1" dirty="0">
                <a:solidFill>
                  <a:srgbClr val="005B82"/>
                </a:solidFill>
              </a:rPr>
              <a:t>successful</a:t>
            </a:r>
            <a:r>
              <a:rPr lang="en-US" sz="2400" dirty="0">
                <a:solidFill>
                  <a:schemeClr val="accent5"/>
                </a:solidFill>
              </a:rPr>
              <a:t> </a:t>
            </a:r>
            <a:r>
              <a:rPr lang="en-US" sz="2400" dirty="0">
                <a:solidFill>
                  <a:schemeClr val="tx1"/>
                </a:solidFill>
              </a:rPr>
              <a:t>nominees by phone and letter, and to </a:t>
            </a:r>
            <a:r>
              <a:rPr lang="en-US" sz="2400" b="1" dirty="0">
                <a:solidFill>
                  <a:srgbClr val="005B82"/>
                </a:solidFill>
              </a:rPr>
              <a:t>unsuccessful</a:t>
            </a:r>
            <a:r>
              <a:rPr lang="en-US" sz="2400" dirty="0">
                <a:solidFill>
                  <a:schemeClr val="accent5"/>
                </a:solidFill>
              </a:rPr>
              <a:t> </a:t>
            </a:r>
            <a:r>
              <a:rPr lang="en-US" sz="2400" dirty="0">
                <a:solidFill>
                  <a:schemeClr val="tx1"/>
                </a:solidFill>
              </a:rPr>
              <a:t>nominees by general letter.</a:t>
            </a:r>
          </a:p>
          <a:p>
            <a:pPr>
              <a:spcBef>
                <a:spcPts val="1800"/>
              </a:spcBef>
              <a:buClr>
                <a:schemeClr val="accent5"/>
              </a:buClr>
              <a:defRPr/>
            </a:pPr>
            <a:r>
              <a:rPr lang="en-US" sz="2400" dirty="0">
                <a:solidFill>
                  <a:schemeClr val="tx1"/>
                </a:solidFill>
              </a:rPr>
              <a:t>All correspondence shall be also copied to the nominee’s FACHA </a:t>
            </a:r>
            <a:r>
              <a:rPr lang="en-US" sz="2400" b="1" dirty="0">
                <a:solidFill>
                  <a:srgbClr val="005B82"/>
                </a:solidFill>
              </a:rPr>
              <a:t>sponsor</a:t>
            </a:r>
            <a:r>
              <a:rPr lang="en-US" sz="2400" dirty="0">
                <a:solidFill>
                  <a:schemeClr val="accent5"/>
                </a:solidFill>
              </a:rPr>
              <a:t>.</a:t>
            </a:r>
          </a:p>
          <a:p>
            <a:pPr>
              <a:spcBef>
                <a:spcPts val="1800"/>
              </a:spcBef>
              <a:buClr>
                <a:schemeClr val="accent5"/>
              </a:buClr>
              <a:defRPr/>
            </a:pPr>
            <a:r>
              <a:rPr lang="en-US" sz="2400" dirty="0">
                <a:solidFill>
                  <a:schemeClr val="tx1"/>
                </a:solidFill>
              </a:rPr>
              <a:t>All</a:t>
            </a:r>
            <a:r>
              <a:rPr lang="en-US" sz="2400" dirty="0">
                <a:solidFill>
                  <a:schemeClr val="accent5"/>
                </a:solidFill>
              </a:rPr>
              <a:t> </a:t>
            </a:r>
            <a:r>
              <a:rPr lang="en-US" sz="2400" b="1" dirty="0">
                <a:solidFill>
                  <a:srgbClr val="005B82"/>
                </a:solidFill>
              </a:rPr>
              <a:t>communications</a:t>
            </a:r>
            <a:r>
              <a:rPr lang="en-US" sz="2400" dirty="0">
                <a:solidFill>
                  <a:schemeClr val="accent5"/>
                </a:solidFill>
              </a:rPr>
              <a:t> </a:t>
            </a:r>
            <a:r>
              <a:rPr lang="en-US" sz="2400" dirty="0">
                <a:solidFill>
                  <a:schemeClr val="tx1"/>
                </a:solidFill>
              </a:rPr>
              <a:t>will happen simultaneously.</a:t>
            </a:r>
          </a:p>
          <a:p>
            <a:pPr>
              <a:spcBef>
                <a:spcPts val="1800"/>
              </a:spcBef>
              <a:buClr>
                <a:schemeClr val="accent5"/>
              </a:buClr>
              <a:defRPr/>
            </a:pPr>
            <a:r>
              <a:rPr lang="en-US" sz="2400" dirty="0">
                <a:solidFill>
                  <a:schemeClr val="tx1"/>
                </a:solidFill>
              </a:rPr>
              <a:t>The timing of such notifications will be before </a:t>
            </a:r>
            <a:r>
              <a:rPr lang="en-US" sz="2400" b="1" dirty="0">
                <a:solidFill>
                  <a:srgbClr val="005B82"/>
                </a:solidFill>
              </a:rPr>
              <a:t>21 June 2024</a:t>
            </a:r>
          </a:p>
        </p:txBody>
      </p:sp>
      <p:sp>
        <p:nvSpPr>
          <p:cNvPr id="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Notification</a:t>
            </a:r>
          </a:p>
        </p:txBody>
      </p:sp>
    </p:spTree>
    <p:extLst>
      <p:ext uri="{BB962C8B-B14F-4D97-AF65-F5344CB8AC3E}">
        <p14:creationId xmlns:p14="http://schemas.microsoft.com/office/powerpoint/2010/main" val="2463471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301625" y="8382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defRPr/>
            </a:pPr>
            <a:endParaRPr lang="en-US" sz="2000" dirty="0">
              <a:solidFill>
                <a:schemeClr val="accent5"/>
              </a:solidFill>
            </a:endParaRPr>
          </a:p>
          <a:p>
            <a:pPr marL="0" indent="0">
              <a:buNone/>
              <a:defRPr/>
            </a:pPr>
            <a:endParaRPr lang="en-US" sz="2000" dirty="0">
              <a:solidFill>
                <a:schemeClr val="accent5"/>
              </a:solidFill>
            </a:endParaRPr>
          </a:p>
          <a:p>
            <a:pPr marL="0" indent="0">
              <a:buNone/>
              <a:defRPr/>
            </a:pPr>
            <a:endParaRPr lang="en-US" sz="2000" dirty="0">
              <a:solidFill>
                <a:schemeClr val="accent5"/>
              </a:solidFill>
            </a:endParaRPr>
          </a:p>
          <a:p>
            <a:pPr marL="0" indent="0">
              <a:buNone/>
              <a:defRPr/>
            </a:pPr>
            <a:endParaRPr lang="en-US" sz="2000" dirty="0">
              <a:solidFill>
                <a:schemeClr val="accent5"/>
              </a:solidFill>
            </a:endParaRPr>
          </a:p>
          <a:p>
            <a:pPr marL="0" indent="0">
              <a:buNone/>
              <a:defRPr/>
            </a:pPr>
            <a:r>
              <a:rPr lang="en-US" sz="2400" dirty="0">
                <a:solidFill>
                  <a:schemeClr val="tx1"/>
                </a:solidFill>
              </a:rPr>
              <a:t>Upon submission, </a:t>
            </a:r>
            <a:r>
              <a:rPr lang="en-US" sz="2400" b="1" dirty="0">
                <a:solidFill>
                  <a:srgbClr val="005B82"/>
                </a:solidFill>
              </a:rPr>
              <a:t>all packages </a:t>
            </a:r>
            <a:r>
              <a:rPr lang="en-US" sz="2400" dirty="0">
                <a:solidFill>
                  <a:schemeClr val="tx1"/>
                </a:solidFill>
              </a:rPr>
              <a:t>become the property of the American College of Healthcare Architects for use, as it deems appropriate.</a:t>
            </a:r>
          </a:p>
          <a:p>
            <a:pPr marL="0" indent="0">
              <a:buNone/>
              <a:defRPr/>
            </a:pPr>
            <a:endParaRPr lang="en-US" sz="2400" dirty="0">
              <a:solidFill>
                <a:schemeClr val="accent5"/>
              </a:solidFill>
            </a:endParaRPr>
          </a:p>
          <a:p>
            <a:pPr marL="0" indent="0">
              <a:buNone/>
              <a:defRPr/>
            </a:pPr>
            <a:r>
              <a:rPr lang="en-US" sz="2400" dirty="0">
                <a:solidFill>
                  <a:schemeClr val="tx1"/>
                </a:solidFill>
              </a:rPr>
              <a:t>As such, the contents of the submissions must be free from any </a:t>
            </a:r>
            <a:r>
              <a:rPr lang="en-US" sz="2400" b="1" dirty="0">
                <a:solidFill>
                  <a:srgbClr val="005B82"/>
                </a:solidFill>
              </a:rPr>
              <a:t>copyright</a:t>
            </a:r>
            <a:r>
              <a:rPr lang="en-US" sz="2400" dirty="0">
                <a:solidFill>
                  <a:schemeClr val="accent5"/>
                </a:solidFill>
              </a:rPr>
              <a:t>.</a:t>
            </a:r>
          </a:p>
        </p:txBody>
      </p:sp>
      <p:sp>
        <p:nvSpPr>
          <p:cNvPr id="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Ownership of Submissions</a:t>
            </a:r>
          </a:p>
        </p:txBody>
      </p:sp>
    </p:spTree>
    <p:extLst>
      <p:ext uri="{BB962C8B-B14F-4D97-AF65-F5344CB8AC3E}">
        <p14:creationId xmlns:p14="http://schemas.microsoft.com/office/powerpoint/2010/main" val="4102278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301625" y="2209800"/>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accent5"/>
              </a:buClr>
              <a:defRPr/>
            </a:pPr>
            <a:r>
              <a:rPr lang="en-US" sz="2400" b="1" dirty="0">
                <a:solidFill>
                  <a:srgbClr val="005B82"/>
                </a:solidFill>
              </a:rPr>
              <a:t>Previous nominees </a:t>
            </a:r>
            <a:r>
              <a:rPr lang="en-US" sz="2400" dirty="0">
                <a:solidFill>
                  <a:schemeClr val="tx1"/>
                </a:solidFill>
              </a:rPr>
              <a:t>may re-submit another package.</a:t>
            </a:r>
          </a:p>
          <a:p>
            <a:pPr>
              <a:buClr>
                <a:schemeClr val="accent5"/>
              </a:buClr>
              <a:defRPr/>
            </a:pPr>
            <a:endParaRPr lang="en-US" sz="2400" dirty="0">
              <a:solidFill>
                <a:schemeClr val="accent5"/>
              </a:solidFill>
            </a:endParaRPr>
          </a:p>
          <a:p>
            <a:pPr>
              <a:buClr>
                <a:schemeClr val="accent5"/>
              </a:buClr>
              <a:defRPr/>
            </a:pPr>
            <a:r>
              <a:rPr lang="en-US" sz="2400" dirty="0">
                <a:solidFill>
                  <a:schemeClr val="tx1"/>
                </a:solidFill>
              </a:rPr>
              <a:t>If a nominee is denied advancement after </a:t>
            </a:r>
            <a:r>
              <a:rPr lang="en-US" sz="2400" b="1" dirty="0">
                <a:solidFill>
                  <a:srgbClr val="005B82"/>
                </a:solidFill>
              </a:rPr>
              <a:t>three consecutive award cycles, that nominee must wait two additional award cycles prior to resubmission</a:t>
            </a:r>
            <a:r>
              <a:rPr lang="en-US" sz="2400" dirty="0">
                <a:solidFill>
                  <a:schemeClr val="accent5"/>
                </a:solidFill>
              </a:rPr>
              <a:t>, </a:t>
            </a:r>
            <a:r>
              <a:rPr lang="en-US" sz="2400" dirty="0">
                <a:solidFill>
                  <a:schemeClr val="tx1"/>
                </a:solidFill>
              </a:rPr>
              <a:t>and will be considered as a first-year submission.</a:t>
            </a:r>
          </a:p>
        </p:txBody>
      </p:sp>
      <p:sp>
        <p:nvSpPr>
          <p:cNvPr id="5"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016893"/>
                </a:solidFill>
              </a:rPr>
              <a:t>Resubmission</a:t>
            </a:r>
          </a:p>
        </p:txBody>
      </p:sp>
    </p:spTree>
    <p:extLst>
      <p:ext uri="{BB962C8B-B14F-4D97-AF65-F5344CB8AC3E}">
        <p14:creationId xmlns:p14="http://schemas.microsoft.com/office/powerpoint/2010/main" val="2101235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016893"/>
                </a:solidFill>
              </a:rPr>
              <a:t>Success looks like…</a:t>
            </a:r>
          </a:p>
        </p:txBody>
      </p:sp>
      <p:sp>
        <p:nvSpPr>
          <p:cNvPr id="16" name="Content Placeholder 2"/>
          <p:cNvSpPr txBox="1">
            <a:spLocks/>
          </p:cNvSpPr>
          <p:nvPr/>
        </p:nvSpPr>
        <p:spPr>
          <a:xfrm>
            <a:off x="609600" y="1251284"/>
            <a:ext cx="853440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bg1"/>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bg1"/>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bg1"/>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bg1"/>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bg1"/>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anose="05020102010507070707" pitchFamily="18" charset="2"/>
              <a:buNone/>
              <a:defRPr/>
            </a:pPr>
            <a:endParaRPr lang="en-US" sz="1800" b="1" dirty="0">
              <a:solidFill>
                <a:srgbClr val="145572"/>
              </a:solidFill>
            </a:endParaRPr>
          </a:p>
        </p:txBody>
      </p:sp>
      <p:sp>
        <p:nvSpPr>
          <p:cNvPr id="7" name="Rectangle 6"/>
          <p:cNvSpPr/>
          <p:nvPr/>
        </p:nvSpPr>
        <p:spPr>
          <a:xfrm>
            <a:off x="192505" y="1034716"/>
            <a:ext cx="8758989" cy="5262979"/>
          </a:xfrm>
          <a:prstGeom prst="rect">
            <a:avLst/>
          </a:prstGeom>
        </p:spPr>
        <p:txBody>
          <a:bodyPr wrap="square">
            <a:spAutoFit/>
          </a:bodyPr>
          <a:lstStyle/>
          <a:p>
            <a:pPr marL="173038" indent="-173038">
              <a:buFont typeface="Arial" panose="020B0604020202020204" pitchFamily="34" charset="0"/>
              <a:buChar char="•"/>
            </a:pPr>
            <a:r>
              <a:rPr lang="en-US" sz="2400" dirty="0"/>
              <a:t>Look at </a:t>
            </a:r>
            <a:r>
              <a:rPr lang="en-US" sz="2400" b="1" dirty="0">
                <a:solidFill>
                  <a:srgbClr val="005B82"/>
                </a:solidFill>
              </a:rPr>
              <a:t>successful</a:t>
            </a:r>
            <a:r>
              <a:rPr lang="en-US" sz="2400" dirty="0"/>
              <a:t> candidates </a:t>
            </a:r>
            <a:r>
              <a:rPr lang="en-US" sz="2400" b="1" dirty="0">
                <a:solidFill>
                  <a:srgbClr val="005B82"/>
                </a:solidFill>
              </a:rPr>
              <a:t>application</a:t>
            </a:r>
            <a:r>
              <a:rPr lang="en-US" sz="2400" dirty="0"/>
              <a:t> on ACHA website  </a:t>
            </a:r>
          </a:p>
          <a:p>
            <a:endParaRPr lang="en-US" sz="2400" dirty="0"/>
          </a:p>
          <a:p>
            <a:pPr marL="171450" indent="-171450">
              <a:buFont typeface="Arial" panose="020B0604020202020204" pitchFamily="34" charset="0"/>
              <a:buChar char="•"/>
            </a:pPr>
            <a:r>
              <a:rPr lang="en-US" sz="2400" dirty="0"/>
              <a:t>Be </a:t>
            </a:r>
            <a:r>
              <a:rPr lang="en-US" sz="2400" b="1" dirty="0">
                <a:solidFill>
                  <a:srgbClr val="005B82"/>
                </a:solidFill>
              </a:rPr>
              <a:t>clear</a:t>
            </a:r>
            <a:r>
              <a:rPr lang="en-US" sz="2400" dirty="0"/>
              <a:t> about your Fellowship </a:t>
            </a:r>
            <a:r>
              <a:rPr lang="en-US" sz="2400" b="1" dirty="0">
                <a:solidFill>
                  <a:srgbClr val="005B82"/>
                </a:solidFill>
              </a:rPr>
              <a:t>category</a:t>
            </a:r>
            <a:r>
              <a:rPr lang="en-US" sz="2400" dirty="0"/>
              <a:t> of nomination and frame your response accordingly  </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Structure application in </a:t>
            </a:r>
            <a:r>
              <a:rPr lang="en-US" sz="2400" b="1" dirty="0">
                <a:solidFill>
                  <a:srgbClr val="005B82"/>
                </a:solidFill>
              </a:rPr>
              <a:t>exact order </a:t>
            </a:r>
            <a:r>
              <a:rPr lang="en-US" sz="2400" dirty="0"/>
              <a:t>of the application and answer the questions that are asked;</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b="1" dirty="0">
                <a:solidFill>
                  <a:srgbClr val="005B82"/>
                </a:solidFill>
              </a:rPr>
              <a:t>It is suggested to have your clients sign </a:t>
            </a:r>
            <a:r>
              <a:rPr lang="en-US" sz="2400" dirty="0"/>
              <a:t>your declaration of responsibility in your “exhibits” </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Common to all categories is about </a:t>
            </a:r>
            <a:r>
              <a:rPr lang="en-US" sz="2400" b="1" dirty="0">
                <a:solidFill>
                  <a:srgbClr val="005B82"/>
                </a:solidFill>
              </a:rPr>
              <a:t>INFLUENCE/IMPACT </a:t>
            </a:r>
            <a:r>
              <a:rPr lang="en-US" sz="2400" dirty="0"/>
              <a:t>= Credentialed is not the pathway to fellowship! Must exhibit Influence/Impact</a:t>
            </a:r>
          </a:p>
        </p:txBody>
      </p:sp>
    </p:spTree>
    <p:extLst>
      <p:ext uri="{BB962C8B-B14F-4D97-AF65-F5344CB8AC3E}">
        <p14:creationId xmlns:p14="http://schemas.microsoft.com/office/powerpoint/2010/main" val="3947757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672"/>
          <a:stretch/>
        </p:blipFill>
        <p:spPr>
          <a:xfrm>
            <a:off x="0" y="849695"/>
            <a:ext cx="9144000" cy="4968176"/>
          </a:xfrm>
          <a:prstGeom prst="rect">
            <a:avLst/>
          </a:prstGeom>
        </p:spPr>
      </p:pic>
      <p:sp>
        <p:nvSpPr>
          <p:cNvPr id="6" name="Title 3"/>
          <p:cNvSpPr>
            <a:spLocks noGrp="1"/>
          </p:cNvSpPr>
          <p:nvPr>
            <p:ph type="title" idx="4294967295"/>
          </p:nvPr>
        </p:nvSpPr>
        <p:spPr>
          <a:xfrm>
            <a:off x="308115" y="3048000"/>
            <a:ext cx="8534400" cy="1535430"/>
          </a:xfrm>
        </p:spPr>
        <p:txBody>
          <a:bodyPr anchor="ctr"/>
          <a:lstStyle/>
          <a:p>
            <a:pPr>
              <a:defRPr/>
            </a:pPr>
            <a:r>
              <a:rPr lang="en-US" sz="7200" dirty="0">
                <a:solidFill>
                  <a:srgbClr val="145572"/>
                </a:solidFill>
              </a:rPr>
              <a:t>Questions?</a:t>
            </a:r>
          </a:p>
        </p:txBody>
      </p:sp>
    </p:spTree>
    <p:extLst>
      <p:ext uri="{BB962C8B-B14F-4D97-AF65-F5344CB8AC3E}">
        <p14:creationId xmlns:p14="http://schemas.microsoft.com/office/powerpoint/2010/main" val="413444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39" y="167197"/>
            <a:ext cx="8534400" cy="762000"/>
          </a:xfrm>
        </p:spPr>
        <p:txBody>
          <a:bodyPr/>
          <a:lstStyle/>
          <a:p>
            <a:pPr>
              <a:defRPr/>
            </a:pPr>
            <a:r>
              <a:rPr lang="en-US" dirty="0">
                <a:solidFill>
                  <a:srgbClr val="016893"/>
                </a:solidFill>
              </a:rPr>
              <a:t>Your Presenters</a:t>
            </a:r>
          </a:p>
        </p:txBody>
      </p:sp>
      <p:sp>
        <p:nvSpPr>
          <p:cNvPr id="11" name="TextBox 10">
            <a:extLst>
              <a:ext uri="{FF2B5EF4-FFF2-40B4-BE49-F238E27FC236}">
                <a16:creationId xmlns:a16="http://schemas.microsoft.com/office/drawing/2014/main" id="{8C6AA07F-FF4E-9396-C324-29D71421EAFB}"/>
              </a:ext>
            </a:extLst>
          </p:cNvPr>
          <p:cNvSpPr txBox="1"/>
          <p:nvPr/>
        </p:nvSpPr>
        <p:spPr>
          <a:xfrm>
            <a:off x="5029200" y="2980224"/>
            <a:ext cx="3516539" cy="615553"/>
          </a:xfrm>
          <a:prstGeom prst="rect">
            <a:avLst/>
          </a:prstGeom>
          <a:noFill/>
        </p:spPr>
        <p:txBody>
          <a:bodyPr wrap="square">
            <a:spAutoFit/>
          </a:bodyPr>
          <a:lstStyle/>
          <a:p>
            <a:pPr algn="ctr"/>
            <a:r>
              <a:rPr lang="en-US" b="1" dirty="0">
                <a:latin typeface="Helvetica" pitchFamily="34" charset="0"/>
              </a:rPr>
              <a:t>Bill Hercules, FAIA, FACHA</a:t>
            </a:r>
          </a:p>
          <a:p>
            <a:pPr algn="ctr"/>
            <a:r>
              <a:rPr lang="en-US" sz="1600" dirty="0">
                <a:latin typeface="Helvetica" pitchFamily="34" charset="0"/>
              </a:rPr>
              <a:t>Fellowship Sponsor</a:t>
            </a:r>
          </a:p>
        </p:txBody>
      </p:sp>
      <p:sp>
        <p:nvSpPr>
          <p:cNvPr id="19" name="Oval 18">
            <a:extLst>
              <a:ext uri="{FF2B5EF4-FFF2-40B4-BE49-F238E27FC236}">
                <a16:creationId xmlns:a16="http://schemas.microsoft.com/office/drawing/2014/main" id="{6E97A2D2-8174-5FFD-543A-53F5D0EF708C}"/>
              </a:ext>
            </a:extLst>
          </p:cNvPr>
          <p:cNvSpPr>
            <a:spLocks noChangeAspect="1"/>
          </p:cNvSpPr>
          <p:nvPr/>
        </p:nvSpPr>
        <p:spPr>
          <a:xfrm>
            <a:off x="3613547" y="3581400"/>
            <a:ext cx="1916905" cy="1920240"/>
          </a:xfrm>
          <a:prstGeom prst="ellipse">
            <a:avLst/>
          </a:prstGeom>
          <a:blipFill>
            <a:blip r:embed="rId3">
              <a:extLst>
                <a:ext uri="{28A0092B-C50C-407E-A947-70E740481C1C}">
                  <a14:useLocalDpi xmlns:a14="http://schemas.microsoft.com/office/drawing/2010/main" val="0"/>
                </a:ext>
              </a:extLst>
            </a:blip>
            <a:stretch>
              <a:fillRect/>
            </a:stretch>
          </a:blipFill>
          <a:ln w="28575">
            <a:solidFill>
              <a:srgbClr val="016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65A12C7-3CCC-4BCE-7DB2-1B094715AEEB}"/>
              </a:ext>
            </a:extLst>
          </p:cNvPr>
          <p:cNvSpPr txBox="1"/>
          <p:nvPr/>
        </p:nvSpPr>
        <p:spPr>
          <a:xfrm>
            <a:off x="2133600" y="5622488"/>
            <a:ext cx="4764712" cy="615553"/>
          </a:xfrm>
          <a:prstGeom prst="rect">
            <a:avLst/>
          </a:prstGeom>
          <a:noFill/>
        </p:spPr>
        <p:txBody>
          <a:bodyPr wrap="square">
            <a:spAutoFit/>
          </a:bodyPr>
          <a:lstStyle/>
          <a:p>
            <a:pPr algn="ctr"/>
            <a:r>
              <a:rPr lang="en-US" b="1" dirty="0">
                <a:latin typeface="Helvetica" pitchFamily="34" charset="0"/>
              </a:rPr>
              <a:t>Tracy Bond, AIA, ACHA</a:t>
            </a:r>
          </a:p>
          <a:p>
            <a:pPr algn="ctr"/>
            <a:r>
              <a:rPr lang="en-US" sz="1600" dirty="0">
                <a:latin typeface="Helvetica" pitchFamily="34" charset="0"/>
              </a:rPr>
              <a:t>Awards Board Liaison</a:t>
            </a:r>
          </a:p>
        </p:txBody>
      </p:sp>
      <p:pic>
        <p:nvPicPr>
          <p:cNvPr id="5" name="Picture 4">
            <a:extLst>
              <a:ext uri="{FF2B5EF4-FFF2-40B4-BE49-F238E27FC236}">
                <a16:creationId xmlns:a16="http://schemas.microsoft.com/office/drawing/2014/main" id="{5831184E-2304-45B3-8CAC-59164DE55460}"/>
              </a:ext>
            </a:extLst>
          </p:cNvPr>
          <p:cNvPicPr>
            <a:picLocks noChangeAspect="1"/>
          </p:cNvPicPr>
          <p:nvPr/>
        </p:nvPicPr>
        <p:blipFill rotWithShape="1">
          <a:blip r:embed="rId4">
            <a:extLst>
              <a:ext uri="{28A0092B-C50C-407E-A947-70E740481C1C}">
                <a14:useLocalDpi xmlns:a14="http://schemas.microsoft.com/office/drawing/2010/main" val="0"/>
              </a:ext>
            </a:extLst>
          </a:blip>
          <a:srcRect l="8797" r="8797"/>
          <a:stretch/>
        </p:blipFill>
        <p:spPr>
          <a:xfrm>
            <a:off x="5715000" y="1066800"/>
            <a:ext cx="1920240" cy="1920240"/>
          </a:xfrm>
          <a:prstGeom prst="ellipse">
            <a:avLst/>
          </a:prstGeom>
          <a:blipFill>
            <a:blip r:embed="rId3">
              <a:extLst>
                <a:ext uri="{28A0092B-C50C-407E-A947-70E740481C1C}">
                  <a14:useLocalDpi xmlns:a14="http://schemas.microsoft.com/office/drawing/2010/main" val="0"/>
                </a:ext>
              </a:extLst>
            </a:blip>
            <a:stretch>
              <a:fillRect/>
            </a:stretch>
          </a:blipFill>
          <a:ln>
            <a:solidFill>
              <a:srgbClr val="016893"/>
            </a:solidFill>
          </a:ln>
        </p:spPr>
      </p:pic>
      <p:pic>
        <p:nvPicPr>
          <p:cNvPr id="6" name="Picture 5">
            <a:extLst>
              <a:ext uri="{FF2B5EF4-FFF2-40B4-BE49-F238E27FC236}">
                <a16:creationId xmlns:a16="http://schemas.microsoft.com/office/drawing/2014/main" id="{A694DD86-8B1A-B0F3-A7D3-9DC8F8CEF3E4}"/>
              </a:ext>
            </a:extLst>
          </p:cNvPr>
          <p:cNvPicPr>
            <a:picLocks noChangeAspect="1"/>
          </p:cNvPicPr>
          <p:nvPr/>
        </p:nvPicPr>
        <p:blipFill>
          <a:blip r:embed="rId5"/>
          <a:stretch>
            <a:fillRect/>
          </a:stretch>
        </p:blipFill>
        <p:spPr>
          <a:xfrm>
            <a:off x="1417509" y="1066800"/>
            <a:ext cx="1926817" cy="1920240"/>
          </a:xfrm>
          <a:prstGeom prst="rect">
            <a:avLst/>
          </a:prstGeom>
        </p:spPr>
      </p:pic>
      <p:sp>
        <p:nvSpPr>
          <p:cNvPr id="12" name="Content Placeholder 2">
            <a:extLst>
              <a:ext uri="{FF2B5EF4-FFF2-40B4-BE49-F238E27FC236}">
                <a16:creationId xmlns:a16="http://schemas.microsoft.com/office/drawing/2014/main" id="{8999BF46-11CE-0DEB-61D4-61ED8C849FC8}"/>
              </a:ext>
            </a:extLst>
          </p:cNvPr>
          <p:cNvSpPr txBox="1">
            <a:spLocks/>
          </p:cNvSpPr>
          <p:nvPr/>
        </p:nvSpPr>
        <p:spPr bwMode="auto">
          <a:xfrm>
            <a:off x="810095" y="2965238"/>
            <a:ext cx="3124200" cy="8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accent4"/>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accent4"/>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accent4"/>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accent4"/>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accent4"/>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indent="0" algn="ctr">
              <a:spcBef>
                <a:spcPts val="0"/>
              </a:spcBef>
              <a:spcAft>
                <a:spcPts val="0"/>
              </a:spcAft>
              <a:buNone/>
            </a:pPr>
            <a:r>
              <a:rPr lang="en-US" sz="1800" b="1" dirty="0">
                <a:solidFill>
                  <a:schemeClr val="tx1"/>
                </a:solidFill>
              </a:rPr>
              <a:t>John Ruffo, FAIA, FACHA</a:t>
            </a:r>
          </a:p>
          <a:p>
            <a:pPr marL="0" marR="0" indent="0" algn="ctr">
              <a:spcBef>
                <a:spcPts val="0"/>
              </a:spcBef>
              <a:spcAft>
                <a:spcPts val="0"/>
              </a:spcAft>
              <a:buNone/>
            </a:pPr>
            <a:r>
              <a:rPr lang="en-US" sz="1600" dirty="0">
                <a:solidFill>
                  <a:schemeClr val="tx1"/>
                </a:solidFill>
              </a:rPr>
              <a:t>Fellowship Jury Chair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39" y="167197"/>
            <a:ext cx="8534400" cy="762000"/>
          </a:xfrm>
        </p:spPr>
        <p:txBody>
          <a:bodyPr/>
          <a:lstStyle/>
          <a:p>
            <a:pPr>
              <a:defRPr/>
            </a:pPr>
            <a:r>
              <a:rPr lang="en-US" dirty="0">
                <a:solidFill>
                  <a:srgbClr val="336699"/>
                </a:solidFill>
              </a:rPr>
              <a:t>…and the FACHA Class of 2023</a:t>
            </a:r>
          </a:p>
        </p:txBody>
      </p:sp>
      <p:sp>
        <p:nvSpPr>
          <p:cNvPr id="9" name="Content Placeholder 2">
            <a:extLst>
              <a:ext uri="{FF2B5EF4-FFF2-40B4-BE49-F238E27FC236}">
                <a16:creationId xmlns:a16="http://schemas.microsoft.com/office/drawing/2014/main" id="{293F808A-2E9E-3608-F48A-71163DFDC4D3}"/>
              </a:ext>
            </a:extLst>
          </p:cNvPr>
          <p:cNvSpPr txBox="1">
            <a:spLocks/>
          </p:cNvSpPr>
          <p:nvPr/>
        </p:nvSpPr>
        <p:spPr bwMode="auto">
          <a:xfrm>
            <a:off x="836407" y="3085101"/>
            <a:ext cx="3508919" cy="8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accent4"/>
                </a:solidFill>
                <a:latin typeface="Helvetica" pitchFamily="34"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accent4"/>
                </a:solidFill>
                <a:latin typeface="Helvetica" pitchFamily="34" charset="0"/>
                <a:ea typeface="+mn-ea"/>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accent4"/>
                </a:solidFill>
                <a:latin typeface="Helvetica" pitchFamily="34" charset="0"/>
                <a:ea typeface="+mn-ea"/>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accent4"/>
                </a:solidFill>
                <a:latin typeface="Helvetica" pitchFamily="34" charset="0"/>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accent4"/>
                </a:solidFill>
                <a:latin typeface="Helvetica"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indent="0" algn="ctr">
              <a:spcBef>
                <a:spcPts val="0"/>
              </a:spcBef>
              <a:spcAft>
                <a:spcPts val="0"/>
              </a:spcAft>
              <a:buNone/>
            </a:pPr>
            <a:r>
              <a:rPr lang="en-US" sz="1800" b="1" dirty="0">
                <a:solidFill>
                  <a:schemeClr val="tx1"/>
                </a:solidFill>
              </a:rPr>
              <a:t>Ann H. Adams, AIA, FACHA</a:t>
            </a:r>
          </a:p>
        </p:txBody>
      </p:sp>
      <p:sp>
        <p:nvSpPr>
          <p:cNvPr id="11" name="TextBox 10">
            <a:extLst>
              <a:ext uri="{FF2B5EF4-FFF2-40B4-BE49-F238E27FC236}">
                <a16:creationId xmlns:a16="http://schemas.microsoft.com/office/drawing/2014/main" id="{8C6AA07F-FF4E-9396-C324-29D71421EAFB}"/>
              </a:ext>
            </a:extLst>
          </p:cNvPr>
          <p:cNvSpPr txBox="1"/>
          <p:nvPr/>
        </p:nvSpPr>
        <p:spPr>
          <a:xfrm>
            <a:off x="4854166" y="3037538"/>
            <a:ext cx="3516539" cy="369332"/>
          </a:xfrm>
          <a:prstGeom prst="rect">
            <a:avLst/>
          </a:prstGeom>
          <a:noFill/>
        </p:spPr>
        <p:txBody>
          <a:bodyPr wrap="square">
            <a:spAutoFit/>
          </a:bodyPr>
          <a:lstStyle/>
          <a:p>
            <a:pPr algn="ctr"/>
            <a:r>
              <a:rPr lang="en-US" b="1" dirty="0">
                <a:latin typeface="Helvetica" pitchFamily="34" charset="0"/>
              </a:rPr>
              <a:t>Diana Anderson, AIA, FACHA</a:t>
            </a:r>
          </a:p>
        </p:txBody>
      </p:sp>
      <p:sp>
        <p:nvSpPr>
          <p:cNvPr id="36" name="TextBox 35">
            <a:extLst>
              <a:ext uri="{FF2B5EF4-FFF2-40B4-BE49-F238E27FC236}">
                <a16:creationId xmlns:a16="http://schemas.microsoft.com/office/drawing/2014/main" id="{465A12C7-3CCC-4BCE-7DB2-1B094715AEEB}"/>
              </a:ext>
            </a:extLst>
          </p:cNvPr>
          <p:cNvSpPr txBox="1"/>
          <p:nvPr/>
        </p:nvSpPr>
        <p:spPr>
          <a:xfrm>
            <a:off x="4219149" y="5861405"/>
            <a:ext cx="4764712" cy="615553"/>
          </a:xfrm>
          <a:prstGeom prst="rect">
            <a:avLst/>
          </a:prstGeom>
          <a:noFill/>
        </p:spPr>
        <p:txBody>
          <a:bodyPr wrap="square">
            <a:spAutoFit/>
          </a:bodyPr>
          <a:lstStyle/>
          <a:p>
            <a:pPr algn="ctr"/>
            <a:r>
              <a:rPr lang="en-US" b="1" dirty="0">
                <a:latin typeface="Helvetica" pitchFamily="34" charset="0"/>
              </a:rPr>
              <a:t>Jill Bergman, AIA, FACHA</a:t>
            </a:r>
          </a:p>
          <a:p>
            <a:pPr algn="ctr"/>
            <a:endParaRPr lang="en-US" sz="1600" dirty="0">
              <a:latin typeface="Helvetica" pitchFamily="34" charset="0"/>
            </a:endParaRPr>
          </a:p>
        </p:txBody>
      </p:sp>
      <p:pic>
        <p:nvPicPr>
          <p:cNvPr id="10" name="Picture 9" descr="Medium shot of a person smiling&#10;&#10;Description automatically generated">
            <a:extLst>
              <a:ext uri="{FF2B5EF4-FFF2-40B4-BE49-F238E27FC236}">
                <a16:creationId xmlns:a16="http://schemas.microsoft.com/office/drawing/2014/main" id="{CB71999C-DD9A-B6AC-570D-4EC90475D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2" r="3012" b="32927"/>
          <a:stretch/>
        </p:blipFill>
        <p:spPr>
          <a:xfrm>
            <a:off x="1567658" y="1164861"/>
            <a:ext cx="1920240" cy="1920240"/>
          </a:xfrm>
          <a:prstGeom prst="ellipse">
            <a:avLst/>
          </a:prstGeom>
          <a:ln w="28575">
            <a:solidFill>
              <a:srgbClr val="016893"/>
            </a:solidFill>
          </a:ln>
        </p:spPr>
      </p:pic>
      <p:pic>
        <p:nvPicPr>
          <p:cNvPr id="4" name="Picture 3" descr="A person in a blue suit&#10;&#10;Description automatically generated">
            <a:extLst>
              <a:ext uri="{FF2B5EF4-FFF2-40B4-BE49-F238E27FC236}">
                <a16:creationId xmlns:a16="http://schemas.microsoft.com/office/drawing/2014/main" id="{9ED80A8D-57F9-0AC4-B02A-3F2289C2E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9" t="1955" r="-3189" b="31357"/>
          <a:stretch/>
        </p:blipFill>
        <p:spPr>
          <a:xfrm>
            <a:off x="5653263" y="1148109"/>
            <a:ext cx="1920240" cy="1920240"/>
          </a:xfrm>
          <a:prstGeom prst="ellipse">
            <a:avLst/>
          </a:prstGeom>
          <a:ln w="28575">
            <a:solidFill>
              <a:srgbClr val="016893"/>
            </a:solidFill>
          </a:ln>
        </p:spPr>
      </p:pic>
      <p:pic>
        <p:nvPicPr>
          <p:cNvPr id="8" name="Picture 7" descr="A person wearing glasses and a suit&#10;&#10;Description automatically generated">
            <a:extLst>
              <a:ext uri="{FF2B5EF4-FFF2-40B4-BE49-F238E27FC236}">
                <a16:creationId xmlns:a16="http://schemas.microsoft.com/office/drawing/2014/main" id="{3ABD7944-E336-2B81-2F33-4C469C7EE9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 b="11201"/>
          <a:stretch/>
        </p:blipFill>
        <p:spPr>
          <a:xfrm>
            <a:off x="1567658" y="3870960"/>
            <a:ext cx="1920240" cy="1920240"/>
          </a:xfrm>
          <a:prstGeom prst="ellipse">
            <a:avLst/>
          </a:prstGeom>
          <a:ln w="28575">
            <a:solidFill>
              <a:srgbClr val="016893"/>
            </a:solidFill>
          </a:ln>
        </p:spPr>
      </p:pic>
      <p:pic>
        <p:nvPicPr>
          <p:cNvPr id="14" name="Picture 13" descr="A person wearing glasses and a purple shirt&#10;&#10;Description automatically generated">
            <a:extLst>
              <a:ext uri="{FF2B5EF4-FFF2-40B4-BE49-F238E27FC236}">
                <a16:creationId xmlns:a16="http://schemas.microsoft.com/office/drawing/2014/main" id="{C423E22A-5B38-D09D-31A3-90C7D4C862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90" r="3090" b="18023"/>
          <a:stretch/>
        </p:blipFill>
        <p:spPr>
          <a:xfrm>
            <a:off x="5641385" y="3870960"/>
            <a:ext cx="1920240" cy="1920240"/>
          </a:xfrm>
          <a:prstGeom prst="ellipse">
            <a:avLst/>
          </a:prstGeom>
          <a:ln w="28575">
            <a:solidFill>
              <a:srgbClr val="016893"/>
            </a:solidFill>
          </a:ln>
        </p:spPr>
      </p:pic>
      <p:sp>
        <p:nvSpPr>
          <p:cNvPr id="15" name="TextBox 14">
            <a:extLst>
              <a:ext uri="{FF2B5EF4-FFF2-40B4-BE49-F238E27FC236}">
                <a16:creationId xmlns:a16="http://schemas.microsoft.com/office/drawing/2014/main" id="{A7C5B92F-AB7B-F309-2793-9F994E7725F2}"/>
              </a:ext>
            </a:extLst>
          </p:cNvPr>
          <p:cNvSpPr txBox="1"/>
          <p:nvPr/>
        </p:nvSpPr>
        <p:spPr>
          <a:xfrm>
            <a:off x="145422" y="5861404"/>
            <a:ext cx="4764712" cy="615553"/>
          </a:xfrm>
          <a:prstGeom prst="rect">
            <a:avLst/>
          </a:prstGeom>
          <a:noFill/>
        </p:spPr>
        <p:txBody>
          <a:bodyPr wrap="square">
            <a:spAutoFit/>
          </a:bodyPr>
          <a:lstStyle/>
          <a:p>
            <a:pPr algn="ctr"/>
            <a:r>
              <a:rPr lang="en-US" b="1" dirty="0">
                <a:latin typeface="Helvetica" pitchFamily="34" charset="0"/>
              </a:rPr>
              <a:t>Steve Langston, AIA, FACHA</a:t>
            </a:r>
          </a:p>
          <a:p>
            <a:pPr algn="ctr"/>
            <a:endParaRPr lang="en-US" sz="1600" dirty="0">
              <a:latin typeface="Helvetica" pitchFamily="34" charset="0"/>
            </a:endParaRPr>
          </a:p>
        </p:txBody>
      </p:sp>
    </p:spTree>
    <p:extLst>
      <p:ext uri="{BB962C8B-B14F-4D97-AF65-F5344CB8AC3E}">
        <p14:creationId xmlns:p14="http://schemas.microsoft.com/office/powerpoint/2010/main" val="279182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A788F1-D89B-47F4-AC30-F065072205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4" t="15825" r="-743" b="14014"/>
          <a:stretch/>
        </p:blipFill>
        <p:spPr>
          <a:xfrm>
            <a:off x="0" y="-22861"/>
            <a:ext cx="9220200" cy="6195061"/>
          </a:xfrm>
          <a:prstGeom prst="rect">
            <a:avLst/>
          </a:prstGeom>
        </p:spPr>
      </p:pic>
      <p:sp>
        <p:nvSpPr>
          <p:cNvPr id="9" name="Rectangle 8">
            <a:extLst>
              <a:ext uri="{FF2B5EF4-FFF2-40B4-BE49-F238E27FC236}">
                <a16:creationId xmlns:a16="http://schemas.microsoft.com/office/drawing/2014/main" id="{3A098DAD-7A47-4CA0-A6FC-01A3ACFAA176}"/>
              </a:ext>
            </a:extLst>
          </p:cNvPr>
          <p:cNvSpPr/>
          <p:nvPr/>
        </p:nvSpPr>
        <p:spPr>
          <a:xfrm>
            <a:off x="1" y="935661"/>
            <a:ext cx="9143999" cy="39243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EDC74-55BC-4FCA-BE89-8BA2D56578A9}"/>
              </a:ext>
            </a:extLst>
          </p:cNvPr>
          <p:cNvSpPr/>
          <p:nvPr/>
        </p:nvSpPr>
        <p:spPr>
          <a:xfrm>
            <a:off x="-1" y="1722556"/>
            <a:ext cx="9144001" cy="2239844"/>
          </a:xfrm>
          <a:prstGeom prst="rect">
            <a:avLst/>
          </a:prstGeom>
          <a:solidFill>
            <a:srgbClr val="005B82">
              <a:alpha val="74902"/>
            </a:srgbClr>
          </a:solidFill>
        </p:spPr>
        <p:txBody>
          <a:bodyPr wrap="square">
            <a:spAutoFit/>
          </a:bodyPr>
          <a:lstStyle/>
          <a:p>
            <a:pPr algn="ctr">
              <a:lnSpc>
                <a:spcPct val="150000"/>
              </a:lnSpc>
            </a:pPr>
            <a:r>
              <a:rPr lang="en-US" sz="2400" b="1" dirty="0">
                <a:solidFill>
                  <a:schemeClr val="bg1"/>
                </a:solidFill>
                <a:latin typeface="Helvetica" panose="020B0604020202020204" pitchFamily="34" charset="0"/>
                <a:cs typeface="Helvetica" panose="020B0604020202020204" pitchFamily="34" charset="0"/>
              </a:rPr>
              <a:t>The Council of Fellows was founded by the ACHA in order to advance the unique qualities of the profession of healthcare architecture by demonstrating and celebrating nationally significant professional achievements of its certificants.</a:t>
            </a:r>
          </a:p>
        </p:txBody>
      </p:sp>
    </p:spTree>
    <p:extLst>
      <p:ext uri="{BB962C8B-B14F-4D97-AF65-F5344CB8AC3E}">
        <p14:creationId xmlns:p14="http://schemas.microsoft.com/office/powerpoint/2010/main" val="2581250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45025-F353-4007-A2E0-7C6B47BDB9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4" t="15825" r="-743" b="14014"/>
          <a:stretch/>
        </p:blipFill>
        <p:spPr>
          <a:xfrm>
            <a:off x="0" y="-22861"/>
            <a:ext cx="9220200" cy="6195061"/>
          </a:xfrm>
          <a:prstGeom prst="rect">
            <a:avLst/>
          </a:prstGeom>
        </p:spPr>
      </p:pic>
      <p:sp>
        <p:nvSpPr>
          <p:cNvPr id="7" name="Rectangle 6">
            <a:extLst>
              <a:ext uri="{FF2B5EF4-FFF2-40B4-BE49-F238E27FC236}">
                <a16:creationId xmlns:a16="http://schemas.microsoft.com/office/drawing/2014/main" id="{292DB33A-BDB7-4219-AA1A-59FD12A6D521}"/>
              </a:ext>
            </a:extLst>
          </p:cNvPr>
          <p:cNvSpPr/>
          <p:nvPr/>
        </p:nvSpPr>
        <p:spPr>
          <a:xfrm>
            <a:off x="1" y="935661"/>
            <a:ext cx="9143999" cy="39243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473358"/>
            <a:ext cx="9144000" cy="2793842"/>
          </a:xfrm>
          <a:prstGeom prst="rect">
            <a:avLst/>
          </a:prstGeom>
          <a:solidFill>
            <a:srgbClr val="005B82">
              <a:alpha val="74902"/>
            </a:srgbClr>
          </a:solidFill>
        </p:spPr>
        <p:txBody>
          <a:bodyPr wrap="square">
            <a:spAutoFit/>
          </a:bodyPr>
          <a:lstStyle/>
          <a:p>
            <a:pPr algn="ctr">
              <a:lnSpc>
                <a:spcPct val="150000"/>
              </a:lnSpc>
            </a:pPr>
            <a:r>
              <a:rPr lang="en-US" sz="2400" b="1" dirty="0">
                <a:solidFill>
                  <a:schemeClr val="bg1"/>
                </a:solidFill>
                <a:latin typeface="Helvetica" panose="020B0604020202020204" pitchFamily="34" charset="0"/>
                <a:cs typeface="Helvetica" panose="020B0604020202020204" pitchFamily="34" charset="0"/>
              </a:rPr>
              <a:t>ACHA Fellowship is one of the highest personal honors bestowed upon a certificant of the ACHA who has shown distinction in fulfilling one specific Category of Nomination of their work, and has demonstrated individual impact in the practice of healthcare architecture.</a:t>
            </a:r>
          </a:p>
        </p:txBody>
      </p:sp>
    </p:spTree>
    <p:extLst>
      <p:ext uri="{BB962C8B-B14F-4D97-AF65-F5344CB8AC3E}">
        <p14:creationId xmlns:p14="http://schemas.microsoft.com/office/powerpoint/2010/main" val="1347498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A788F1-D89B-47F4-AC30-F065072205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4" t="15825" r="-743" b="14014"/>
          <a:stretch/>
        </p:blipFill>
        <p:spPr>
          <a:xfrm>
            <a:off x="0" y="-22861"/>
            <a:ext cx="9220200" cy="6195061"/>
          </a:xfrm>
          <a:prstGeom prst="rect">
            <a:avLst/>
          </a:prstGeom>
        </p:spPr>
      </p:pic>
      <p:sp>
        <p:nvSpPr>
          <p:cNvPr id="9" name="Rectangle 8">
            <a:extLst>
              <a:ext uri="{FF2B5EF4-FFF2-40B4-BE49-F238E27FC236}">
                <a16:creationId xmlns:a16="http://schemas.microsoft.com/office/drawing/2014/main" id="{3A098DAD-7A47-4CA0-A6FC-01A3ACFAA176}"/>
              </a:ext>
            </a:extLst>
          </p:cNvPr>
          <p:cNvSpPr/>
          <p:nvPr/>
        </p:nvSpPr>
        <p:spPr>
          <a:xfrm>
            <a:off x="1" y="935661"/>
            <a:ext cx="9143999" cy="39243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EDC74-55BC-4FCA-BE89-8BA2D56578A9}"/>
              </a:ext>
            </a:extLst>
          </p:cNvPr>
          <p:cNvSpPr/>
          <p:nvPr/>
        </p:nvSpPr>
        <p:spPr>
          <a:xfrm>
            <a:off x="-1" y="1722556"/>
            <a:ext cx="9144001" cy="2239844"/>
          </a:xfrm>
          <a:prstGeom prst="rect">
            <a:avLst/>
          </a:prstGeom>
          <a:solidFill>
            <a:srgbClr val="005B82">
              <a:alpha val="74902"/>
            </a:srgbClr>
          </a:solidFill>
        </p:spPr>
        <p:txBody>
          <a:bodyPr wrap="square">
            <a:spAutoFit/>
          </a:bodyPr>
          <a:lstStyle/>
          <a:p>
            <a:pPr algn="ctr">
              <a:lnSpc>
                <a:spcPct val="150000"/>
              </a:lnSpc>
            </a:pPr>
            <a:r>
              <a:rPr lang="en-US" sz="2400" b="1" dirty="0">
                <a:solidFill>
                  <a:schemeClr val="bg1"/>
                </a:solidFill>
                <a:latin typeface="Helvetica" panose="020B0604020202020204" pitchFamily="34" charset="0"/>
                <a:cs typeface="Helvetica" panose="020B0604020202020204" pitchFamily="34" charset="0"/>
              </a:rPr>
              <a:t>Fellowship is NOT a lifetime achievement award. It is intended to recognize those who have created a positive impact in the discipline of healthcare design through their body of ongoing work and contributions.</a:t>
            </a:r>
          </a:p>
        </p:txBody>
      </p:sp>
    </p:spTree>
    <p:extLst>
      <p:ext uri="{BB962C8B-B14F-4D97-AF65-F5344CB8AC3E}">
        <p14:creationId xmlns:p14="http://schemas.microsoft.com/office/powerpoint/2010/main" val="240089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24" t="15825" r="-743" b="14014"/>
          <a:stretch/>
        </p:blipFill>
        <p:spPr>
          <a:xfrm>
            <a:off x="14672" y="-29817"/>
            <a:ext cx="9220200" cy="6195061"/>
          </a:xfrm>
          <a:prstGeom prst="rect">
            <a:avLst/>
          </a:prstGeom>
        </p:spPr>
      </p:pic>
      <p:sp>
        <p:nvSpPr>
          <p:cNvPr id="4" name="Rectangle 3"/>
          <p:cNvSpPr/>
          <p:nvPr/>
        </p:nvSpPr>
        <p:spPr>
          <a:xfrm>
            <a:off x="1" y="935660"/>
            <a:ext cx="9143999" cy="44745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53FC3E-6BA6-4808-BD03-DC0490BEBFA4}"/>
              </a:ext>
            </a:extLst>
          </p:cNvPr>
          <p:cNvSpPr/>
          <p:nvPr/>
        </p:nvSpPr>
        <p:spPr>
          <a:xfrm>
            <a:off x="-17061" y="1437453"/>
            <a:ext cx="9143998" cy="3470950"/>
          </a:xfrm>
          <a:prstGeom prst="rect">
            <a:avLst/>
          </a:prstGeom>
          <a:solidFill>
            <a:srgbClr val="005B82">
              <a:alpha val="74902"/>
            </a:srgbClr>
          </a:solidFill>
        </p:spPr>
        <p:txBody>
          <a:bodyPr wrap="square" anchor="ctr">
            <a:spAutoFit/>
          </a:bodyPr>
          <a:lstStyle/>
          <a:p>
            <a:pPr>
              <a:spcBef>
                <a:spcPts val="0"/>
              </a:spcBef>
              <a:spcAft>
                <a:spcPts val="1200"/>
              </a:spcAft>
            </a:pPr>
            <a:r>
              <a:rPr lang="en-US" sz="2600" b="1" dirty="0">
                <a:solidFill>
                  <a:schemeClr val="bg1"/>
                </a:solidFill>
                <a:latin typeface="Helvetica" panose="020B0604020202020204" pitchFamily="34" charset="0"/>
                <a:cs typeface="Helvetica" panose="020B0604020202020204" pitchFamily="34" charset="0"/>
              </a:rPr>
              <a:t>SMALL CHANGES TO THE 2024 FELLOWSHIP PROCESS</a:t>
            </a:r>
          </a:p>
          <a:p>
            <a:pPr marL="342900" indent="-342900">
              <a:spcBef>
                <a:spcPts val="0"/>
              </a:spcBef>
              <a:spcAft>
                <a:spcPts val="600"/>
              </a:spcAft>
              <a:buFont typeface="Arial" panose="020B0604020202020204" pitchFamily="34" charset="0"/>
              <a:buChar char="•"/>
            </a:pPr>
            <a:r>
              <a:rPr lang="en-US" sz="2400" b="1" dirty="0">
                <a:solidFill>
                  <a:schemeClr val="bg1"/>
                </a:solidFill>
                <a:latin typeface="Helvetica" panose="020B0604020202020204" pitchFamily="34" charset="0"/>
                <a:cs typeface="Helvetica" panose="020B0604020202020204" pitchFamily="34" charset="0"/>
              </a:rPr>
              <a:t>Moved up the submission date to March 31, 2024.</a:t>
            </a:r>
          </a:p>
          <a:p>
            <a:pPr marL="342900" indent="-342900">
              <a:lnSpc>
                <a:spcPct val="150000"/>
              </a:lnSpc>
              <a:spcBef>
                <a:spcPts val="0"/>
              </a:spcBef>
              <a:spcAft>
                <a:spcPts val="600"/>
              </a:spcAft>
              <a:buFont typeface="Arial" panose="020B0604020202020204" pitchFamily="34" charset="0"/>
              <a:buChar char="•"/>
            </a:pPr>
            <a:r>
              <a:rPr lang="en-US" sz="2400" b="1" dirty="0">
                <a:solidFill>
                  <a:schemeClr val="bg1"/>
                </a:solidFill>
                <a:latin typeface="Helvetica" panose="020B0604020202020204" pitchFamily="34" charset="0"/>
                <a:cs typeface="Helvetica" panose="020B0604020202020204" pitchFamily="34" charset="0"/>
              </a:rPr>
              <a:t>Notification of elevation June 21, 2024.</a:t>
            </a:r>
          </a:p>
          <a:p>
            <a:pPr marL="342900" indent="-342900">
              <a:lnSpc>
                <a:spcPct val="150000"/>
              </a:lnSpc>
              <a:spcBef>
                <a:spcPts val="0"/>
              </a:spcBef>
              <a:spcAft>
                <a:spcPts val="600"/>
              </a:spcAft>
              <a:buFont typeface="Arial" panose="020B0604020202020204" pitchFamily="34" charset="0"/>
              <a:buChar char="•"/>
            </a:pPr>
            <a:r>
              <a:rPr lang="en-US" sz="2400" b="1" dirty="0">
                <a:solidFill>
                  <a:schemeClr val="bg1"/>
                </a:solidFill>
                <a:latin typeface="Helvetica" panose="020B0604020202020204" pitchFamily="34" charset="0"/>
                <a:cs typeface="Helvetica" panose="020B0604020202020204" pitchFamily="34" charset="0"/>
              </a:rPr>
              <a:t>Award of Fellowship at SLS in Denver in late July.</a:t>
            </a:r>
          </a:p>
          <a:p>
            <a:pPr marL="342900" indent="-342900">
              <a:lnSpc>
                <a:spcPct val="150000"/>
              </a:lnSpc>
              <a:spcBef>
                <a:spcPts val="0"/>
              </a:spcBef>
              <a:spcAft>
                <a:spcPts val="600"/>
              </a:spcAft>
              <a:buFont typeface="Arial" panose="020B0604020202020204" pitchFamily="34" charset="0"/>
              <a:buChar char="•"/>
            </a:pPr>
            <a:r>
              <a:rPr lang="en-US" sz="2400" b="1" dirty="0">
                <a:solidFill>
                  <a:schemeClr val="bg1"/>
                </a:solidFill>
                <a:latin typeface="Helvetica" panose="020B0604020202020204" pitchFamily="34" charset="0"/>
                <a:cs typeface="Helvetica" panose="020B0604020202020204" pitchFamily="34" charset="0"/>
              </a:rPr>
              <a:t>ACHA Reference Letters changed to 1 FACHA &amp; 1 ACHA. </a:t>
            </a:r>
          </a:p>
          <a:p>
            <a:pPr marL="342900" indent="-342900">
              <a:lnSpc>
                <a:spcPct val="150000"/>
              </a:lnSpc>
              <a:spcBef>
                <a:spcPts val="0"/>
              </a:spcBef>
              <a:spcAft>
                <a:spcPts val="600"/>
              </a:spcAft>
              <a:buFont typeface="Arial" panose="020B0604020202020204" pitchFamily="34" charset="0"/>
              <a:buChar char="•"/>
            </a:pPr>
            <a:r>
              <a:rPr lang="en-US" sz="2400" b="1" dirty="0">
                <a:solidFill>
                  <a:schemeClr val="bg1"/>
                </a:solidFill>
                <a:latin typeface="Helvetica" panose="020B0604020202020204" pitchFamily="34" charset="0"/>
                <a:cs typeface="Helvetica" panose="020B0604020202020204" pitchFamily="34" charset="0"/>
              </a:rPr>
              <a:t>Upload a single PDF file to </a:t>
            </a:r>
            <a:r>
              <a:rPr lang="en-US" sz="2400" b="1" dirty="0" err="1">
                <a:solidFill>
                  <a:schemeClr val="bg1"/>
                </a:solidFill>
                <a:latin typeface="Helvetica" panose="020B0604020202020204" pitchFamily="34" charset="0"/>
                <a:cs typeface="Helvetica" panose="020B0604020202020204" pitchFamily="34" charset="0"/>
              </a:rPr>
              <a:t>Certemy</a:t>
            </a:r>
            <a:r>
              <a:rPr lang="en-US" sz="2400" b="1" dirty="0">
                <a:solidFill>
                  <a:schemeClr val="bg1"/>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2932097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1625" y="228600"/>
            <a:ext cx="8534400" cy="762000"/>
          </a:xfrm>
          <a:prstGeom prst="rect">
            <a:avLst/>
          </a:prstGeom>
        </p:spPr>
        <p:txBody>
          <a:bodyPr/>
          <a:lstStyle>
            <a:lvl1pPr algn="ctr" rtl="0" eaLnBrk="0" fontAlgn="base" hangingPunct="0">
              <a:spcBef>
                <a:spcPct val="0"/>
              </a:spcBef>
              <a:spcAft>
                <a:spcPct val="0"/>
              </a:spcAft>
              <a:defRPr sz="4000" b="1" kern="1200">
                <a:solidFill>
                  <a:srgbClr val="838383"/>
                </a:solidFill>
                <a:latin typeface="Helvetica" pitchFamily="34" charset="0"/>
                <a:ea typeface="+mj-ea"/>
                <a:cs typeface="+mj-cs"/>
              </a:defRPr>
            </a:lvl1pPr>
            <a:lvl2pPr algn="ctr" rtl="0" eaLnBrk="0" fontAlgn="base" hangingPunct="0">
              <a:spcBef>
                <a:spcPct val="0"/>
              </a:spcBef>
              <a:spcAft>
                <a:spcPct val="0"/>
              </a:spcAft>
              <a:defRPr sz="4000" b="1">
                <a:solidFill>
                  <a:srgbClr val="838383"/>
                </a:solidFill>
                <a:latin typeface="Helvetica" pitchFamily="34" charset="0"/>
              </a:defRPr>
            </a:lvl2pPr>
            <a:lvl3pPr algn="ctr" rtl="0" eaLnBrk="0" fontAlgn="base" hangingPunct="0">
              <a:spcBef>
                <a:spcPct val="0"/>
              </a:spcBef>
              <a:spcAft>
                <a:spcPct val="0"/>
              </a:spcAft>
              <a:defRPr sz="4000" b="1">
                <a:solidFill>
                  <a:srgbClr val="838383"/>
                </a:solidFill>
                <a:latin typeface="Helvetica" pitchFamily="34" charset="0"/>
              </a:defRPr>
            </a:lvl3pPr>
            <a:lvl4pPr algn="ctr" rtl="0" eaLnBrk="0" fontAlgn="base" hangingPunct="0">
              <a:spcBef>
                <a:spcPct val="0"/>
              </a:spcBef>
              <a:spcAft>
                <a:spcPct val="0"/>
              </a:spcAft>
              <a:defRPr sz="4000" b="1">
                <a:solidFill>
                  <a:srgbClr val="838383"/>
                </a:solidFill>
                <a:latin typeface="Helvetica" pitchFamily="34" charset="0"/>
              </a:defRPr>
            </a:lvl4pPr>
            <a:lvl5pPr algn="ctr" rtl="0" eaLnBrk="0" fontAlgn="base" hangingPunct="0">
              <a:spcBef>
                <a:spcPct val="0"/>
              </a:spcBef>
              <a:spcAft>
                <a:spcPct val="0"/>
              </a:spcAft>
              <a:defRPr sz="4000" b="1">
                <a:solidFill>
                  <a:srgbClr val="838383"/>
                </a:solidFill>
                <a:latin typeface="Helvetica" pitchFamily="34"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a:lstStyle>
          <a:p>
            <a:pPr>
              <a:defRPr/>
            </a:pPr>
            <a:r>
              <a:rPr lang="en-US" dirty="0">
                <a:solidFill>
                  <a:srgbClr val="336699"/>
                </a:solidFill>
              </a:rPr>
              <a:t>Getting Started</a:t>
            </a:r>
          </a:p>
        </p:txBody>
      </p:sp>
      <p:sp>
        <p:nvSpPr>
          <p:cNvPr id="4" name="Oval 3"/>
          <p:cNvSpPr>
            <a:spLocks noChangeAspect="1"/>
          </p:cNvSpPr>
          <p:nvPr/>
        </p:nvSpPr>
        <p:spPr>
          <a:xfrm>
            <a:off x="4905040" y="2353231"/>
            <a:ext cx="782425" cy="78638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3440DE-69C2-4166-B4CB-FCB6D187F1A7}"/>
              </a:ext>
            </a:extLst>
          </p:cNvPr>
          <p:cNvSpPr/>
          <p:nvPr/>
        </p:nvSpPr>
        <p:spPr>
          <a:xfrm>
            <a:off x="6324600" y="1839951"/>
            <a:ext cx="914400" cy="914400"/>
          </a:xfrm>
          <a:prstGeom prst="ellipse">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6FBDC6-8FA4-BBF4-751D-5F5E8A5F8FD6}"/>
              </a:ext>
            </a:extLst>
          </p:cNvPr>
          <p:cNvSpPr txBox="1"/>
          <p:nvPr/>
        </p:nvSpPr>
        <p:spPr>
          <a:xfrm>
            <a:off x="688887" y="1056296"/>
            <a:ext cx="8082662" cy="523220"/>
          </a:xfrm>
          <a:prstGeom prst="rect">
            <a:avLst/>
          </a:prstGeom>
          <a:noFill/>
        </p:spPr>
        <p:txBody>
          <a:bodyPr wrap="none" rtlCol="0">
            <a:spAutoFit/>
          </a:bodyPr>
          <a:lstStyle/>
          <a:p>
            <a:r>
              <a:rPr lang="en-US" sz="2800" dirty="0">
                <a:solidFill>
                  <a:srgbClr val="016893"/>
                </a:solidFill>
                <a:hlinkClick r:id="rId3">
                  <a:extLst>
                    <a:ext uri="{A12FA001-AC4F-418D-AE19-62706E023703}">
                      <ahyp:hlinkClr xmlns:ahyp="http://schemas.microsoft.com/office/drawing/2018/hyperlinkcolor" val="tx"/>
                    </a:ext>
                  </a:extLst>
                </a:hlinkClick>
              </a:rPr>
              <a:t>https://</a:t>
            </a:r>
            <a:r>
              <a:rPr lang="en-US" sz="2800" dirty="0">
                <a:solidFill>
                  <a:srgbClr val="016893"/>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healtharchitects</a:t>
            </a:r>
            <a:r>
              <a:rPr lang="en-US" sz="2800" dirty="0">
                <a:solidFill>
                  <a:srgbClr val="016893"/>
                </a:solidFill>
                <a:hlinkClick r:id="rId3">
                  <a:extLst>
                    <a:ext uri="{A12FA001-AC4F-418D-AE19-62706E023703}">
                      <ahyp:hlinkClr xmlns:ahyp="http://schemas.microsoft.com/office/drawing/2018/hyperlinkcolor" val="tx"/>
                    </a:ext>
                  </a:extLst>
                </a:hlinkClick>
              </a:rPr>
              <a:t>.org/about/acha-fellowship/</a:t>
            </a:r>
            <a:endParaRPr lang="en-US" sz="2800" dirty="0">
              <a:solidFill>
                <a:srgbClr val="016893"/>
              </a:solidFill>
            </a:endParaRPr>
          </a:p>
        </p:txBody>
      </p:sp>
      <p:pic>
        <p:nvPicPr>
          <p:cNvPr id="8" name="Picture 7" descr="Graphical user interface, text, application, email, website&#10;&#10;Description automatically generated">
            <a:extLst>
              <a:ext uri="{FF2B5EF4-FFF2-40B4-BE49-F238E27FC236}">
                <a16:creationId xmlns:a16="http://schemas.microsoft.com/office/drawing/2014/main" id="{9145E218-D611-572F-C09B-60B697A83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225" y="1839951"/>
            <a:ext cx="8839200" cy="4175897"/>
          </a:xfrm>
          <a:prstGeom prst="rect">
            <a:avLst/>
          </a:prstGeom>
        </p:spPr>
      </p:pic>
    </p:spTree>
    <p:extLst>
      <p:ext uri="{BB962C8B-B14F-4D97-AF65-F5344CB8AC3E}">
        <p14:creationId xmlns:p14="http://schemas.microsoft.com/office/powerpoint/2010/main" val="2656062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08C049B8744F45AD36E2E92358A690" ma:contentTypeVersion="8" ma:contentTypeDescription="Create a new document." ma:contentTypeScope="" ma:versionID="c676abdb5b6c1dbb2b96cf67886fe942">
  <xsd:schema xmlns:xsd="http://www.w3.org/2001/XMLSchema" xmlns:xs="http://www.w3.org/2001/XMLSchema" xmlns:p="http://schemas.microsoft.com/office/2006/metadata/properties" xmlns:ns2="eb2c0094-efde-42e3-ac3e-3d6d8df1a500" xmlns:ns3="e267222b-ec4b-4de7-ba18-f0e0bb880bf3" targetNamespace="http://schemas.microsoft.com/office/2006/metadata/properties" ma:root="true" ma:fieldsID="dccb73217359105f55f2a901f24341d1" ns2:_="" ns3:_="">
    <xsd:import namespace="eb2c0094-efde-42e3-ac3e-3d6d8df1a500"/>
    <xsd:import namespace="e267222b-ec4b-4de7-ba18-f0e0bb880bf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c0094-efde-42e3-ac3e-3d6d8df1a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7222b-ec4b-4de7-ba18-f0e0bb880b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24C66-2F90-4E80-9ED2-ACA0F8BD99ED}">
  <ds:schemaRef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AA4C866-6E32-4E71-AC2B-CBD1E2931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c0094-efde-42e3-ac3e-3d6d8df1a500"/>
    <ds:schemaRef ds:uri="e267222b-ec4b-4de7-ba18-f0e0bb880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892D3D-757C-4787-81C5-1B8588310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6167</TotalTime>
  <Words>2055</Words>
  <Application>Microsoft Macintosh PowerPoint</Application>
  <PresentationFormat>On-screen Show (4:3)</PresentationFormat>
  <Paragraphs>287</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Georgia</vt:lpstr>
      <vt:lpstr>Helvetica</vt:lpstr>
      <vt:lpstr>Helvetica-Narrow</vt:lpstr>
      <vt:lpstr>Times New Roman</vt:lpstr>
      <vt:lpstr>Wingdings</vt:lpstr>
      <vt:lpstr>Wingdings 2</vt:lpstr>
      <vt:lpstr>Civic</vt:lpstr>
      <vt:lpstr>PowerPoint Presentation</vt:lpstr>
      <vt:lpstr>Agenda</vt:lpstr>
      <vt:lpstr>Your Presenters</vt:lpstr>
      <vt:lpstr>…and the FACHA Class of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Childs Mascari Warner Architects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arowland</dc:creator>
  <cp:lastModifiedBy>John Ruffo</cp:lastModifiedBy>
  <cp:revision>370</cp:revision>
  <cp:lastPrinted>2014-08-28T12:39:07Z</cp:lastPrinted>
  <dcterms:created xsi:type="dcterms:W3CDTF">2009-10-12T20:35:48Z</dcterms:created>
  <dcterms:modified xsi:type="dcterms:W3CDTF">2023-11-29T20:50:27Z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0x0101003008C049B8744F45AD36E2E92358A690</vt:lpwstr>
  </property>
  <property fmtid="{D5CDD505-2E9C-101B-9397-08002B2CF9AE}" pid="3" name="Order">
    <vt:r8>100</vt:r8>
  </property>
  <property fmtid="{D5CDD505-2E9C-101B-9397-08002B2CF9AE}" pid="4" name="_NewReviewCycle">
    <vt:lpwstr/>
  </property>
</Properties>
</file>